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33"/>
  </p:notesMasterIdLst>
  <p:handoutMasterIdLst>
    <p:handoutMasterId r:id="rId34"/>
  </p:handoutMasterIdLst>
  <p:sldIdLst>
    <p:sldId id="406" r:id="rId7"/>
    <p:sldId id="501" r:id="rId8"/>
    <p:sldId id="461" r:id="rId9"/>
    <p:sldId id="490" r:id="rId10"/>
    <p:sldId id="477" r:id="rId11"/>
    <p:sldId id="476" r:id="rId12"/>
    <p:sldId id="478" r:id="rId13"/>
    <p:sldId id="479" r:id="rId14"/>
    <p:sldId id="482" r:id="rId15"/>
    <p:sldId id="484" r:id="rId16"/>
    <p:sldId id="489" r:id="rId17"/>
    <p:sldId id="487" r:id="rId18"/>
    <p:sldId id="486" r:id="rId19"/>
    <p:sldId id="499" r:id="rId20"/>
    <p:sldId id="494" r:id="rId21"/>
    <p:sldId id="495" r:id="rId22"/>
    <p:sldId id="491" r:id="rId23"/>
    <p:sldId id="492" r:id="rId24"/>
    <p:sldId id="493" r:id="rId25"/>
    <p:sldId id="483" r:id="rId26"/>
    <p:sldId id="475" r:id="rId27"/>
    <p:sldId id="481" r:id="rId28"/>
    <p:sldId id="502" r:id="rId29"/>
    <p:sldId id="467" r:id="rId30"/>
    <p:sldId id="500" r:id="rId31"/>
    <p:sldId id="49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00"/>
    <a:srgbClr val="F48024"/>
    <a:srgbClr val="90BD31"/>
    <a:srgbClr val="18A3AC"/>
    <a:srgbClr val="178CCB"/>
    <a:srgbClr val="EC1848"/>
    <a:srgbClr val="052049"/>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0" autoAdjust="0"/>
    <p:restoredTop sz="89011" autoAdjust="0"/>
  </p:normalViewPr>
  <p:slideViewPr>
    <p:cSldViewPr snapToGrid="0" showGuides="1">
      <p:cViewPr varScale="1">
        <p:scale>
          <a:sx n="74" d="100"/>
          <a:sy n="74" d="100"/>
        </p:scale>
        <p:origin x="-475" y="-77"/>
      </p:cViewPr>
      <p:guideLst>
        <p:guide orient="horz" pos="1052"/>
        <p:guide orient="horz" pos="3477"/>
        <p:guide orient="horz" pos="4032"/>
        <p:guide orient="horz" pos="2183"/>
        <p:guide orient="horz" pos="287"/>
        <p:guide orient="horz" pos="1471"/>
        <p:guide orient="horz" pos="535"/>
        <p:guide orient="horz" pos="3938"/>
        <p:guide orient="horz" pos="231"/>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92"/>
        <p:guide pos="412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69963" y="8863085"/>
            <a:ext cx="2723860"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225963" y="8856576"/>
            <a:ext cx="899694"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10/1/2015</a:t>
            </a:fld>
            <a:endParaRPr lang="en-US" dirty="0">
              <a:latin typeface="Arial" pitchFamily="34" charset="0"/>
              <a:cs typeface="Arial" pitchFamily="34" charset="0"/>
            </a:endParaRPr>
          </a:p>
        </p:txBody>
      </p:sp>
      <p:cxnSp>
        <p:nvCxnSpPr>
          <p:cNvPr id="44" name="Straight Connector 43"/>
          <p:cNvCxnSpPr/>
          <p:nvPr/>
        </p:nvCxnSpPr>
        <p:spPr>
          <a:xfrm>
            <a:off x="465709" y="8795705"/>
            <a:ext cx="6075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51318" y="8857104"/>
            <a:ext cx="566413"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48" y="8866372"/>
            <a:ext cx="613315"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5238" y="400050"/>
            <a:ext cx="4649787"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51074" y="4080297"/>
            <a:ext cx="6093589"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76837" y="8863085"/>
            <a:ext cx="2723860"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32836" y="8856576"/>
            <a:ext cx="899694"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10/1/2015</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58192" y="8857104"/>
            <a:ext cx="566413"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65709" y="8795705"/>
            <a:ext cx="6075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48" y="8866372"/>
            <a:ext cx="613315"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265238" y="400050"/>
            <a:ext cx="4649787"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538027" y="8863085"/>
            <a:ext cx="2723860"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smtClean="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94026" y="8856576"/>
            <a:ext cx="899694"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10/1/2015</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19382" y="8836932"/>
            <a:ext cx="566413"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48F6199D-4E2E-4892-B839-1978CE267111}"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443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400050"/>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nSpc>
                <a:spcPct val="95000"/>
              </a:lnSpc>
            </a:pPr>
            <a:r>
              <a:rPr lang="en-US" sz="600" i="1">
                <a:solidFill>
                  <a:prstClr val="black"/>
                </a:solidFill>
                <a:latin typeface="Arial" pitchFamily="34" charset="0"/>
                <a:cs typeface="Arial" pitchFamily="34" charset="0"/>
              </a:rPr>
              <a:t>[ADD PRESENTATION TITLE: INSERT TAB &gt; HEADER &amp; FOOTER &gt; NOTES AND HANDOUTS]</a:t>
            </a:r>
            <a:endParaRPr lang="en-US" sz="600" i="1" dirty="0">
              <a:solidFill>
                <a:prstClr val="black"/>
              </a:solidFill>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7E8D41B-AE01-416D-A608-C540C4F8D0F5}" type="datetime1">
              <a:rPr lang="en-US" sz="600" i="1">
                <a:solidFill>
                  <a:prstClr val="black"/>
                </a:solidFill>
                <a:latin typeface="Arial" pitchFamily="34" charset="0"/>
                <a:cs typeface="Arial" pitchFamily="34" charset="0"/>
              </a:rPr>
              <a:pPr algn="l"/>
              <a:t>10/1/2015</a:t>
            </a:fld>
            <a:endParaRPr lang="en-US" sz="600" i="1"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solidFill>
                  <a:prstClr val="black"/>
                </a:solidFill>
                <a:latin typeface="Arial" pitchFamily="34" charset="0"/>
                <a:cs typeface="Arial" pitchFamily="34" charset="0"/>
              </a:rPr>
              <a:pPr/>
              <a:t>17</a:t>
            </a:fld>
            <a:endParaRPr lang="en-US" sz="6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400050"/>
            <a:ext cx="4648200"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nSpc>
                <a:spcPct val="95000"/>
              </a:lnSpc>
            </a:pPr>
            <a:r>
              <a:rPr lang="en-US" sz="600" i="1">
                <a:solidFill>
                  <a:prstClr val="black"/>
                </a:solidFill>
                <a:latin typeface="Arial" pitchFamily="34" charset="0"/>
                <a:cs typeface="Arial" pitchFamily="34" charset="0"/>
              </a:rPr>
              <a:t>[ADD PRESENTATION TITLE: INSERT TAB &gt; HEADER &amp; FOOTER &gt; NOTES AND HANDOUTS]</a:t>
            </a:r>
            <a:endParaRPr lang="en-US" sz="600" i="1" dirty="0">
              <a:solidFill>
                <a:prstClr val="black"/>
              </a:solidFill>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7E8D41B-AE01-416D-A608-C540C4F8D0F5}" type="datetime1">
              <a:rPr lang="en-US" sz="600" i="1">
                <a:solidFill>
                  <a:prstClr val="black"/>
                </a:solidFill>
                <a:latin typeface="Arial" pitchFamily="34" charset="0"/>
                <a:cs typeface="Arial" pitchFamily="34" charset="0"/>
              </a:rPr>
              <a:pPr algn="l"/>
              <a:t>10/1/2015</a:t>
            </a:fld>
            <a:endParaRPr lang="en-US" sz="600" i="1"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a:solidFill>
                  <a:prstClr val="black"/>
                </a:solidFill>
                <a:latin typeface="Arial" pitchFamily="34" charset="0"/>
                <a:cs typeface="Arial" pitchFamily="34" charset="0"/>
              </a:rPr>
              <a:pPr/>
              <a:t>18</a:t>
            </a:fld>
            <a:endParaRPr lang="en-US" sz="6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400050"/>
            <a:ext cx="4649787"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z="600" i="1" smtClean="0">
                <a:latin typeface="Arial" pitchFamily="34" charset="0"/>
                <a:cs typeface="Arial" pitchFamily="34" charset="0"/>
              </a:rPr>
              <a:t>[ADD PRESENTATION TITLE: INSERT TAB &gt; HEADER &amp; FOOTER &gt; NOTES AND HANDOUTS]</a:t>
            </a:r>
            <a:endParaRPr lang="en-US" sz="600" i="1"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A7E8D41B-AE01-416D-A608-C540C4F8D0F5}" type="datetime1">
              <a:rPr lang="en-US" sz="600" i="1" smtClean="0">
                <a:latin typeface="Arial" pitchFamily="34" charset="0"/>
                <a:cs typeface="Arial" pitchFamily="34" charset="0"/>
              </a:rPr>
              <a:t>10/1/2015</a:t>
            </a:fld>
            <a:endParaRPr lang="en-US" sz="6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z="600" i="1" smtClean="0">
                <a:latin typeface="Arial" pitchFamily="34" charset="0"/>
                <a:cs typeface="Arial" pitchFamily="34" charset="0"/>
              </a:rPr>
              <a:pPr/>
              <a:t>3</a:t>
            </a:fld>
            <a:endParaRPr lang="en-US" sz="600" i="1" dirty="0">
              <a:latin typeface="Arial" pitchFamily="34" charset="0"/>
              <a:cs typeface="Arial" pitchFamily="34" charset="0"/>
            </a:endParaRPr>
          </a:p>
        </p:txBody>
      </p:sp>
    </p:spTree>
    <p:extLst>
      <p:ext uri="{BB962C8B-B14F-4D97-AF65-F5344CB8AC3E}">
        <p14:creationId xmlns:p14="http://schemas.microsoft.com/office/powerpoint/2010/main" val="263405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altLang="en-US" sz="1200" dirty="0" smtClean="0">
                <a:ea typeface="ＭＳ Ｐゴシック" pitchFamily="34" charset="-128"/>
              </a:rPr>
              <a:t>lows the Sponsor to do an administrative review before an award is issued</a:t>
            </a:r>
          </a:p>
          <a:p>
            <a:pPr marL="11430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altLang="en-US" sz="2400" dirty="0" smtClean="0">
                <a:ea typeface="ＭＳ Ｐゴシック" pitchFamily="34" charset="-128"/>
              </a:rPr>
              <a:t>Snapshot in time of all the sponsored activities in which identified individuals is engaged</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altLang="en-US" sz="1200" dirty="0" smtClean="0">
              <a:ea typeface="ＭＳ Ｐゴシック" pitchFamily="34" charset="-128"/>
            </a:endParaRP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07D9DC22-2E48-4617-A89E-7FA7C0A9C24F}"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1841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400050"/>
            <a:ext cx="4649787" cy="3486150"/>
          </a:xfrm>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4642E3DD-C1BC-455C-AE90-8B731E6CD9A1}"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353725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JIT, can either</a:t>
            </a:r>
            <a:r>
              <a:rPr lang="en-US" baseline="0" dirty="0" smtClean="0"/>
              <a:t> receive a automated response for a score of 40 or better.  Also receive a personnel response from PO or GMS, respond immediately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787E8761-3CDC-465C-AB66-3F945F2380B3}"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9583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400050"/>
            <a:ext cx="4649787"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B77D8D8A-8600-4A72-BA6A-555F488D96D0}"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337185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You know your PI, you know the grant best.  One example</a:t>
            </a:r>
            <a:r>
              <a:rPr lang="en-US" baseline="0" dirty="0" smtClean="0"/>
              <a:t> is </a:t>
            </a:r>
            <a:r>
              <a:rPr lang="en-US" baseline="0" dirty="0" err="1" smtClean="0"/>
              <a:t>MyReports</a:t>
            </a:r>
            <a:r>
              <a:rPr lang="en-US" baseline="0" dirty="0" smtClean="0"/>
              <a:t>,  but it might not be processed.  But if you know you will make changes but haven’t been adjust</a:t>
            </a:r>
          </a:p>
          <a:p>
            <a:r>
              <a:rPr lang="en-US" baseline="0" dirty="0" smtClean="0"/>
              <a:t>Did you put that in your pay plan, or in magical path machine but hasn’t been proceed yet.  </a:t>
            </a:r>
          </a:p>
          <a:p>
            <a:r>
              <a:rPr lang="en-US" baseline="0" dirty="0" smtClean="0"/>
              <a:t>What it is right now, how it will be adjusted</a:t>
            </a:r>
          </a:p>
          <a:p>
            <a:r>
              <a:rPr lang="en-US" baseline="0" dirty="0" smtClean="0"/>
              <a:t>My Report is a good starting point.</a:t>
            </a:r>
          </a:p>
          <a:p>
            <a:r>
              <a:rPr lang="en-US" baseline="0" dirty="0" smtClean="0"/>
              <a:t>Only as accurate</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76DF390-D1F8-48DA-9165-51A3EC280D6D}"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248637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05F4810-1709-42DA-A617-62E33F2AE179}"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80235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effort is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D1E1F580-1DF1-46CF-9F73-1504F13272FB}" type="datetime1">
              <a:rPr lang="en-US" smtClean="0">
                <a:latin typeface="Arial" pitchFamily="34" charset="0"/>
                <a:cs typeface="Arial" pitchFamily="34" charset="0"/>
              </a:rPr>
              <a:t>10/1/2015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830411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FD6DA16-0381-4391-B1F0-879DC5CE3179}" type="datetime1">
              <a:rPr lang="en-US" smtClean="0"/>
              <a:t>10/1/2015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065D9B3-434D-41CF-9F4A-BA5C9E38AB34}" type="datetime1">
              <a:rPr lang="en-US" smtClean="0"/>
              <a:t>10/1/2015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525EF94-4CCF-4E7C-914A-733258BBB3F5}" type="datetime1">
              <a:rPr lang="en-US" smtClean="0"/>
              <a:t>10/1/2015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E7C64058-983C-4A0A-AB59-9CC5A97E0ED3}" type="datetime1">
              <a:rPr lang="en-US" smtClean="0"/>
              <a:t>10/1/2015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Other Support Training</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F346F18C-6ACC-4A1C-BAD5-06127C4DA957}"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DA6E8106-7182-41B9-942F-A761E27B1D1E}"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EE66E162-5EDF-4ACB-A40E-3DB2F3990316}"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421661D1-D541-4030-BD58-703B157BC004}" type="datetime1">
              <a:rPr lang="en-US" smtClean="0"/>
              <a:t>10/1/2015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46F57543-6B7A-4AFB-AEAA-2F266039FE02}" type="datetime1">
              <a:rPr lang="en-US" smtClean="0"/>
              <a:t>10/1/2015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9D0F188-5904-45E6-B365-5BB912E5B0EE}" type="datetime1">
              <a:rPr lang="en-US" smtClean="0"/>
              <a:t>10/1/2015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3F034810-5D02-49B5-877C-86D2619931B9}" type="datetime1">
              <a:rPr lang="en-US" smtClean="0"/>
              <a:t>10/1/2015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F55B495A-A428-4A73-B7C1-ADABD4FAB17F}" type="datetime1">
              <a:rPr lang="en-US" smtClean="0"/>
              <a:t>10/1/2015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3F2FD74-116C-437F-B6C0-E8BABD544BC0}" type="datetime1">
              <a:rPr lang="en-US" smtClean="0"/>
              <a:t>10/1/2015</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3AE3453E-D69F-4B59-B4BD-8A059EB2035E}" type="datetime1">
              <a:rPr lang="en-US" smtClean="0"/>
              <a:t>10/1/2015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4C086A1-8FEC-4D8F-8BC4-B502D92FBCBD}" type="datetime1">
              <a:rPr lang="en-US" smtClean="0"/>
              <a:t>10/1/2015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9E7E37C-672B-40BE-AE48-34053A58E935}" type="datetime1">
              <a:rPr lang="en-US" smtClean="0"/>
              <a:t>10/1/2015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357D0836-967D-4B9F-BC0D-F483A6C0CBB5}" type="datetime1">
              <a:rPr lang="en-US" smtClean="0"/>
              <a:t>10/1/2015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9D74A-5DFD-4CB7-8E1D-BFD6153ABDC6}" type="datetime1">
              <a:rPr lang="en-US" smtClean="0"/>
              <a:t>10/1/2015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50633652-1D77-46EC-A1E4-9673F22A14D8}" type="datetime1">
              <a:rPr lang="en-US" smtClean="0"/>
              <a:t>10/1/2015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B4754EE1-1181-40BB-9CAB-EAB35CC3B39E}" type="datetime1">
              <a:rPr lang="en-US" smtClean="0"/>
              <a:t>10/1/2015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Other Support Training</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E7CFE292-1049-48DB-BFC9-66EDFEC6C83E}"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C978B29B-9DC3-4DCB-90CF-0A36A8B40B43}"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A35756C-ADA1-432A-B60D-35C0EB7F45DA}"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AB89035-22D4-4E43-AB1E-265CF8FD6DEF}" type="datetime1">
              <a:rPr lang="en-US" smtClean="0"/>
              <a:t>10/1/2015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ACCC8AF-B071-4F07-A9B2-8EC788685020}" type="datetime1">
              <a:rPr lang="en-US" smtClean="0"/>
              <a:t>10/1/2015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540441E-4D87-4C66-807D-9700305D150F}" type="datetime1">
              <a:rPr lang="en-US" smtClean="0"/>
              <a:t>10/1/2015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2AE944F3-46CE-4D83-92D8-11BBFBDEAC4D}" type="datetime1">
              <a:rPr lang="en-US" smtClean="0"/>
              <a:t>10/1/2015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A95B8FA-4427-424F-AD86-3F1778618813}" type="datetime1">
              <a:rPr lang="en-US" smtClean="0"/>
              <a:t>10/1/2015</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C7C110B-4465-4C18-8D0F-1B32A506108A}" type="datetime1">
              <a:rPr lang="en-US" smtClean="0"/>
              <a:t>10/1/2015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3ACFD733-A211-4B2A-AD40-7F4DF3F10660}" type="datetime1">
              <a:rPr lang="en-US" smtClean="0"/>
              <a:t>10/1/2015</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D308432-3395-4259-A02E-FD97CC6B5D50}" type="datetime1">
              <a:rPr lang="en-US" smtClean="0"/>
              <a:t>10/1/2015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302B4D33-2A06-4511-A479-E4B258A8123F}" type="datetime1">
              <a:rPr lang="en-US" smtClean="0"/>
              <a:t>10/1/2015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298D0498-E3C0-428A-BF59-A9D421F0BFC8}" type="datetime1">
              <a:rPr lang="en-US" smtClean="0"/>
              <a:t>10/1/2015</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AE99251D-161F-4EDD-BCEC-F02BD39FF30D}" type="datetime1">
              <a:rPr lang="en-US" smtClean="0"/>
              <a:t>10/1/2015</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0193A7DE-91B2-4A47-8704-906EA7176019}" type="datetime1">
              <a:rPr lang="en-US" smtClean="0"/>
              <a:t>10/1/2015</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Other Support Training</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5D2CFD86-1BE7-4960-AE75-94EBEE498AB7}"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18219629-90DA-4EA4-900F-6CCD6EB32F2C}" type="datetime1">
              <a:rPr lang="en-US" smtClean="0"/>
              <a:t>10/1/2015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53910D-4578-4E0F-B421-87D639D0CC17}"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B36C524-CC54-47CA-82A5-09BC5C048DE5}" type="datetime1">
              <a:rPr lang="en-US" smtClean="0"/>
              <a:t>10/1/2015</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0D617EC-018D-4CAA-811E-357D95A75898}" type="datetime1">
              <a:rPr lang="en-US" smtClean="0"/>
              <a:t>10/1/2015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311249D-EFEB-4900-AD5D-7708EC305418}" type="datetime1">
              <a:rPr lang="en-US" smtClean="0"/>
              <a:t>10/1/2015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4659FD6-63C4-4BD5-A8E6-B34D41C076DA}" type="datetime1">
              <a:rPr lang="en-US" smtClean="0"/>
              <a:t>10/1/2015</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42B8712-D6DA-4595-83AE-99E2F0E1C3B9}" type="datetime1">
              <a:rPr lang="en-US" smtClean="0"/>
              <a:t>10/1/2015</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038B4DCC-B15F-42AA-B160-448E87F0C201}" type="datetime1">
              <a:rPr lang="en-US" smtClean="0"/>
              <a:t>10/1/2015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6EC95E8-2182-4D9A-A9E2-41AAFDDA0C92}" type="datetime1">
              <a:rPr lang="en-US" smtClean="0"/>
              <a:t>10/1/2015</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20432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2298281"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6D647480-5F6B-4C43-B55A-6B28A28F6163}" type="datetime1">
              <a:rPr lang="en-US" smtClean="0"/>
              <a:t>10/1/2015</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E2454D75-6DCF-4FE5-82E1-AFC34A35D59F}" type="datetime1">
              <a:rPr lang="en-US" smtClean="0"/>
              <a:t>10/1/2015</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4.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image" Target="../media/image4.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74E846E-123B-40D5-8FEC-DB7CB482F63B}" type="datetime1">
              <a:rPr lang="en-US" smtClean="0"/>
              <a:t>10/1/2015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Other Support Training</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6434736-AFA6-4B3A-8FE7-9918A4223EBF}" type="datetime1">
              <a:rPr lang="en-US" smtClean="0"/>
              <a:t>10/1/2015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2A64B80C-1843-47A4-A4DE-181DEF29816F}" type="datetime1">
              <a:rPr lang="en-US" smtClean="0"/>
              <a:t>10/1/2015</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Other Support Training</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6"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controller.ucsf.edu/pam/ers.asp"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samantha.yee@ucsf.edu" TargetMode="External"/><Relationship Id="rId2" Type="http://schemas.openxmlformats.org/officeDocument/2006/relationships/hyperlink" Target="mailto:catherine.dunn@ucsf.edu" TargetMode="External"/><Relationship Id="rId1" Type="http://schemas.openxmlformats.org/officeDocument/2006/relationships/slideLayout" Target="../slideLayouts/slideLayout15.xml"/><Relationship Id="rId4" Type="http://schemas.openxmlformats.org/officeDocument/2006/relationships/hyperlink" Target="http://osr.ucsf.edu/content/rms-service-partnership-agreement-sp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854299"/>
            <a:ext cx="6595720" cy="647870"/>
          </a:xfrm>
        </p:spPr>
        <p:txBody>
          <a:bodyPr/>
          <a:lstStyle/>
          <a:p>
            <a:r>
              <a:rPr lang="en-US" dirty="0" smtClean="0"/>
              <a:t>SPA Training</a:t>
            </a:r>
            <a:endParaRPr lang="en-US" dirty="0"/>
          </a:p>
        </p:txBody>
      </p:sp>
      <p:sp>
        <p:nvSpPr>
          <p:cNvPr id="3" name="Text Placeholder 2"/>
          <p:cNvSpPr>
            <a:spLocks noGrp="1"/>
          </p:cNvSpPr>
          <p:nvPr>
            <p:ph type="body" idx="1"/>
          </p:nvPr>
        </p:nvSpPr>
        <p:spPr/>
        <p:txBody>
          <a:bodyPr/>
          <a:lstStyle/>
          <a:p>
            <a:r>
              <a:rPr lang="en-US" dirty="0" smtClean="0"/>
              <a:t>Other Support, Related Effort, and RMS Systems</a:t>
            </a:r>
            <a:endParaRPr lang="en-US" dirty="0"/>
          </a:p>
        </p:txBody>
      </p:sp>
      <p:sp>
        <p:nvSpPr>
          <p:cNvPr id="15" name="Date Placeholder 14"/>
          <p:cNvSpPr>
            <a:spLocks noGrp="1"/>
          </p:cNvSpPr>
          <p:nvPr>
            <p:ph type="dt" sz="half" idx="2"/>
          </p:nvPr>
        </p:nvSpPr>
        <p:spPr/>
        <p:txBody>
          <a:bodyPr/>
          <a:lstStyle/>
          <a:p>
            <a:fld id="{24F726D7-9389-4444-97A5-3A8337AF45C6}" type="datetime1">
              <a:rPr lang="en-US" smtClean="0"/>
              <a:t>10/1/2015</a:t>
            </a:fld>
            <a:endParaRPr lang="en-US" dirty="0"/>
          </a:p>
        </p:txBody>
      </p:sp>
      <p:sp>
        <p:nvSpPr>
          <p:cNvPr id="11" name="Text Placeholder 10"/>
          <p:cNvSpPr>
            <a:spLocks noGrp="1"/>
          </p:cNvSpPr>
          <p:nvPr>
            <p:ph type="body" sz="quarter" idx="10"/>
          </p:nvPr>
        </p:nvSpPr>
        <p:spPr>
          <a:xfrm>
            <a:off x="747713" y="4552263"/>
            <a:ext cx="6477000" cy="193675"/>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Finding Information - Effort</a:t>
            </a:r>
            <a:endParaRPr lang="en-US" dirty="0"/>
          </a:p>
        </p:txBody>
      </p:sp>
      <p:sp>
        <p:nvSpPr>
          <p:cNvPr id="3" name="Content Placeholder 2"/>
          <p:cNvSpPr>
            <a:spLocks noGrp="1"/>
          </p:cNvSpPr>
          <p:nvPr>
            <p:ph idx="1"/>
          </p:nvPr>
        </p:nvSpPr>
        <p:spPr>
          <a:xfrm>
            <a:off x="617413" y="1072223"/>
            <a:ext cx="8325548" cy="4011502"/>
          </a:xfrm>
        </p:spPr>
        <p:txBody>
          <a:bodyPr/>
          <a:lstStyle/>
          <a:p>
            <a:r>
              <a:rPr lang="en-US" dirty="0" smtClean="0"/>
              <a:t>Possible Resources</a:t>
            </a:r>
          </a:p>
          <a:p>
            <a:pPr lvl="1"/>
            <a:r>
              <a:rPr lang="en-US" dirty="0" smtClean="0"/>
              <a:t>Previous Other Support</a:t>
            </a:r>
          </a:p>
          <a:p>
            <a:pPr lvl="1"/>
            <a:r>
              <a:rPr lang="en-US" dirty="0" err="1" smtClean="0"/>
              <a:t>MyReports</a:t>
            </a:r>
            <a:r>
              <a:rPr lang="en-US" dirty="0" smtClean="0"/>
              <a:t> </a:t>
            </a:r>
            <a:r>
              <a:rPr lang="en-US" dirty="0"/>
              <a:t>- Employee Lookup or Distribution of Payroll Expenses (DPE) report </a:t>
            </a:r>
            <a:endParaRPr lang="en-US" dirty="0" smtClean="0"/>
          </a:p>
          <a:p>
            <a:pPr lvl="1"/>
            <a:r>
              <a:rPr lang="en-US" dirty="0" smtClean="0"/>
              <a:t>Pay Plan </a:t>
            </a:r>
          </a:p>
          <a:p>
            <a:pPr lvl="1"/>
            <a:r>
              <a:rPr lang="en-US" dirty="0" smtClean="0"/>
              <a:t>BSR </a:t>
            </a:r>
          </a:p>
          <a:p>
            <a:pPr lvl="1"/>
            <a:r>
              <a:rPr lang="en-US" dirty="0" smtClean="0"/>
              <a:t>Magical PAF Machine (MPM) </a:t>
            </a:r>
            <a:endParaRPr lang="en-US" dirty="0"/>
          </a:p>
          <a:p>
            <a:pPr lvl="1"/>
            <a:r>
              <a:rPr lang="en-US" dirty="0" smtClean="0"/>
              <a:t>Work with your PI</a:t>
            </a:r>
          </a:p>
          <a:p>
            <a:endParaRPr lang="en-US" dirty="0" smtClean="0"/>
          </a:p>
        </p:txBody>
      </p:sp>
      <p:sp>
        <p:nvSpPr>
          <p:cNvPr id="5" name="Date Placeholder 4"/>
          <p:cNvSpPr>
            <a:spLocks noGrp="1"/>
          </p:cNvSpPr>
          <p:nvPr>
            <p:ph type="dt" sz="half" idx="2"/>
          </p:nvPr>
        </p:nvSpPr>
        <p:spPr/>
        <p:txBody>
          <a:bodyPr/>
          <a:lstStyle/>
          <a:p>
            <a:fld id="{AE6A164D-2B3B-4C87-BFC0-143F73264530}"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10</a:t>
            </a:fld>
            <a:endParaRPr lang="en-US" dirty="0"/>
          </a:p>
        </p:txBody>
      </p:sp>
      <p:sp>
        <p:nvSpPr>
          <p:cNvPr id="8" name="TextBox 7"/>
          <p:cNvSpPr txBox="1"/>
          <p:nvPr/>
        </p:nvSpPr>
        <p:spPr bwMode="auto">
          <a:xfrm>
            <a:off x="397378" y="4351501"/>
            <a:ext cx="8307006" cy="1846659"/>
          </a:xfrm>
          <a:prstGeom prst="rect">
            <a:avLst/>
          </a:prstGeom>
          <a:noFill/>
          <a:ln w="19050" algn="ctr">
            <a:noFill/>
            <a:miter lim="800000"/>
            <a:headEnd/>
            <a:tailEnd/>
          </a:ln>
        </p:spPr>
        <p:txBody>
          <a:bodyPr wrap="square" lIns="0" tIns="0" rIns="0" bIns="0" rtlCol="0">
            <a:spAutoFit/>
          </a:bodyPr>
          <a:lstStyle/>
          <a:p>
            <a:r>
              <a:rPr lang="en-US" sz="6000" dirty="0" smtClean="0"/>
              <a:t>You know your PIs and you know their grants the best. </a:t>
            </a:r>
          </a:p>
        </p:txBody>
      </p:sp>
    </p:spTree>
    <p:extLst>
      <p:ext uri="{BB962C8B-B14F-4D97-AF65-F5344CB8AC3E}">
        <p14:creationId xmlns:p14="http://schemas.microsoft.com/office/powerpoint/2010/main" val="2752249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Finding Information - Application</a:t>
            </a:r>
            <a:endParaRPr lang="en-US" dirty="0"/>
          </a:p>
        </p:txBody>
      </p:sp>
      <p:sp>
        <p:nvSpPr>
          <p:cNvPr id="3" name="Content Placeholder 2"/>
          <p:cNvSpPr>
            <a:spLocks noGrp="1"/>
          </p:cNvSpPr>
          <p:nvPr>
            <p:ph idx="1"/>
          </p:nvPr>
        </p:nvSpPr>
        <p:spPr>
          <a:xfrm>
            <a:off x="617413" y="1072223"/>
            <a:ext cx="8325548" cy="4011502"/>
          </a:xfrm>
        </p:spPr>
        <p:txBody>
          <a:bodyPr/>
          <a:lstStyle/>
          <a:p>
            <a:r>
              <a:rPr lang="en-US" dirty="0" smtClean="0"/>
              <a:t>Application (Title, PI)</a:t>
            </a:r>
          </a:p>
          <a:p>
            <a:pPr lvl="1"/>
            <a:r>
              <a:rPr lang="en-US" dirty="0" smtClean="0"/>
              <a:t>eProposal – Application Documents: </a:t>
            </a:r>
          </a:p>
          <a:p>
            <a:pPr lvl="2"/>
            <a:r>
              <a:rPr lang="en-US" dirty="0" smtClean="0"/>
              <a:t>Proposed effort levels and project goals. </a:t>
            </a:r>
          </a:p>
          <a:p>
            <a:pPr lvl="1"/>
            <a:r>
              <a:rPr lang="en-US" dirty="0" smtClean="0"/>
              <a:t>PeopleSoft RAS – Award Documents:</a:t>
            </a:r>
          </a:p>
          <a:p>
            <a:pPr lvl="2"/>
            <a:r>
              <a:rPr lang="en-US" dirty="0" smtClean="0"/>
              <a:t>Start and End dates of award, annual direct costs</a:t>
            </a:r>
          </a:p>
          <a:p>
            <a:pPr lvl="1"/>
            <a:r>
              <a:rPr lang="en-US" dirty="0" smtClean="0"/>
              <a:t>NIH </a:t>
            </a:r>
            <a:r>
              <a:rPr lang="en-US" dirty="0" err="1" smtClean="0"/>
              <a:t>RePorter</a:t>
            </a:r>
            <a:r>
              <a:rPr lang="en-US" dirty="0" smtClean="0"/>
              <a:t> </a:t>
            </a:r>
          </a:p>
          <a:p>
            <a:pPr lvl="2"/>
            <a:r>
              <a:rPr lang="en-US" dirty="0" smtClean="0"/>
              <a:t>Award dates, annual direct costs, project goals</a:t>
            </a:r>
          </a:p>
          <a:p>
            <a:endParaRPr lang="en-US" dirty="0" smtClean="0"/>
          </a:p>
        </p:txBody>
      </p:sp>
      <p:sp>
        <p:nvSpPr>
          <p:cNvPr id="5" name="Date Placeholder 4"/>
          <p:cNvSpPr>
            <a:spLocks noGrp="1"/>
          </p:cNvSpPr>
          <p:nvPr>
            <p:ph type="dt" sz="half" idx="2"/>
          </p:nvPr>
        </p:nvSpPr>
        <p:spPr/>
        <p:txBody>
          <a:bodyPr/>
          <a:lstStyle/>
          <a:p>
            <a:fld id="{E7DA86BB-E15F-4DC4-963E-BE90E45400C4}"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33128591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Special Circumstances – K Awards</a:t>
            </a:r>
            <a:endParaRPr lang="en-US" dirty="0"/>
          </a:p>
        </p:txBody>
      </p:sp>
      <p:sp>
        <p:nvSpPr>
          <p:cNvPr id="3" name="Content Placeholder 2"/>
          <p:cNvSpPr>
            <a:spLocks noGrp="1"/>
          </p:cNvSpPr>
          <p:nvPr>
            <p:ph idx="1"/>
          </p:nvPr>
        </p:nvSpPr>
        <p:spPr/>
        <p:txBody>
          <a:bodyPr/>
          <a:lstStyle/>
          <a:p>
            <a:r>
              <a:rPr lang="en-US" altLang="en-US" sz="2400" dirty="0">
                <a:ea typeface="ＭＳ Ｐゴシック" pitchFamily="34" charset="-128"/>
              </a:rPr>
              <a:t>K-Awards &amp; Other Career Development Awards – Effort reported should </a:t>
            </a:r>
            <a:r>
              <a:rPr lang="en-US" altLang="en-US" sz="2400" dirty="0" smtClean="0">
                <a:ea typeface="ＭＳ Ｐゴシック" pitchFamily="34" charset="-128"/>
              </a:rPr>
              <a:t>not go below the </a:t>
            </a:r>
            <a:r>
              <a:rPr lang="en-US" altLang="en-US" sz="2400" dirty="0">
                <a:ea typeface="ＭＳ Ｐゴシック" pitchFamily="34" charset="-128"/>
              </a:rPr>
              <a:t>minimum requirement.  Additional projects should show individual commitments with an overlap statement.</a:t>
            </a:r>
          </a:p>
          <a:p>
            <a:endParaRPr lang="en-US" dirty="0"/>
          </a:p>
        </p:txBody>
      </p:sp>
      <p:sp>
        <p:nvSpPr>
          <p:cNvPr id="4" name="Text Placeholder 3"/>
          <p:cNvSpPr>
            <a:spLocks noGrp="1"/>
          </p:cNvSpPr>
          <p:nvPr>
            <p:ph type="body" idx="10"/>
          </p:nvPr>
        </p:nvSpPr>
        <p:spPr/>
        <p:txBody>
          <a:bodyPr/>
          <a:lstStyle/>
          <a:p>
            <a:endParaRPr lang="en-US" dirty="0"/>
          </a:p>
        </p:txBody>
      </p:sp>
      <p:sp>
        <p:nvSpPr>
          <p:cNvPr id="5" name="Date Placeholder 4"/>
          <p:cNvSpPr>
            <a:spLocks noGrp="1"/>
          </p:cNvSpPr>
          <p:nvPr>
            <p:ph type="dt" sz="half" idx="2"/>
          </p:nvPr>
        </p:nvSpPr>
        <p:spPr/>
        <p:txBody>
          <a:bodyPr/>
          <a:lstStyle/>
          <a:p>
            <a:fld id="{4008CD43-A7CB-443D-80C7-E537889F1203}"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39725701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Special Circumstances – VA appointment</a:t>
            </a:r>
            <a:endParaRPr lang="en-US" dirty="0"/>
          </a:p>
        </p:txBody>
      </p:sp>
      <p:sp>
        <p:nvSpPr>
          <p:cNvPr id="3" name="Content Placeholder 2"/>
          <p:cNvSpPr>
            <a:spLocks noGrp="1"/>
          </p:cNvSpPr>
          <p:nvPr>
            <p:ph idx="1"/>
          </p:nvPr>
        </p:nvSpPr>
        <p:spPr>
          <a:xfrm>
            <a:off x="617414" y="1186523"/>
            <a:ext cx="8325548" cy="4011502"/>
          </a:xfrm>
        </p:spPr>
        <p:txBody>
          <a:bodyPr/>
          <a:lstStyle/>
          <a:p>
            <a:pPr>
              <a:spcBef>
                <a:spcPts val="400"/>
              </a:spcBef>
              <a:spcAft>
                <a:spcPct val="0"/>
              </a:spcAft>
            </a:pPr>
            <a:r>
              <a:rPr lang="en-US" altLang="en-US" sz="1800" dirty="0">
                <a:ea typeface="ＭＳ Ｐゴシック" pitchFamily="34" charset="-128"/>
              </a:rPr>
              <a:t>When an individual holds multiple appointments involving support for research activities, information from each appointment must be included separately in the Other Support documentation.  The support from each funding source should be clearly and separately delineated so that the separate appointments can be considered independently when determining any potential overlap.</a:t>
            </a:r>
          </a:p>
          <a:p>
            <a:pPr>
              <a:spcBef>
                <a:spcPts val="400"/>
              </a:spcBef>
              <a:spcAft>
                <a:spcPct val="0"/>
              </a:spcAft>
            </a:pPr>
            <a:r>
              <a:rPr lang="en-US" altLang="en-US" sz="1800" dirty="0">
                <a:ea typeface="ＭＳ Ｐゴシック" pitchFamily="34" charset="-128"/>
              </a:rPr>
              <a:t>List each appointment separately and include enough information on the type of appointment (e.g. full time academic or 6/8 VA) so that an assessment of an individual’s commitment can be made.  Within each appointment, include appropriate sources of research support providing the standard detailed information.</a:t>
            </a:r>
          </a:p>
          <a:p>
            <a:pPr>
              <a:spcBef>
                <a:spcPts val="400"/>
              </a:spcBef>
              <a:spcAft>
                <a:spcPct val="0"/>
              </a:spcAft>
            </a:pPr>
            <a:r>
              <a:rPr lang="en-US" altLang="en-US" sz="1800" dirty="0">
                <a:ea typeface="ＭＳ Ｐゴシック" pitchFamily="34" charset="-128"/>
              </a:rPr>
              <a:t>Note:  When an individual has multiple appointments it is possible that the combined effort can result in excess of 12 calendar months (not from any one institution but a combination of multiple appointments).  In all cases, an individual’s combined total professional effort must meet a test of reasonableness.</a:t>
            </a:r>
          </a:p>
          <a:p>
            <a:endParaRPr lang="en-US" dirty="0"/>
          </a:p>
        </p:txBody>
      </p:sp>
      <p:sp>
        <p:nvSpPr>
          <p:cNvPr id="5" name="Date Placeholder 4"/>
          <p:cNvSpPr>
            <a:spLocks noGrp="1"/>
          </p:cNvSpPr>
          <p:nvPr>
            <p:ph type="dt" sz="half" idx="2"/>
          </p:nvPr>
        </p:nvSpPr>
        <p:spPr/>
        <p:txBody>
          <a:bodyPr/>
          <a:lstStyle/>
          <a:p>
            <a:fld id="{9CD89734-E512-461D-9932-1E11A263A00B}"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13</a:t>
            </a:fld>
            <a:endParaRPr lang="en-US" dirty="0"/>
          </a:p>
        </p:txBody>
      </p:sp>
    </p:spTree>
    <p:extLst>
      <p:ext uri="{BB962C8B-B14F-4D97-AF65-F5344CB8AC3E}">
        <p14:creationId xmlns:p14="http://schemas.microsoft.com/office/powerpoint/2010/main" val="24520611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custDataLst>
              <p:tags r:id="rId1"/>
            </p:custDataLst>
          </p:nvPr>
        </p:nvSpPr>
        <p:spPr>
          <a:xfrm>
            <a:off x="8256588" y="360363"/>
            <a:ext cx="506412" cy="365125"/>
          </a:xfrm>
          <a:prstGeom prst="rect">
            <a:avLst/>
          </a:prstGeom>
        </p:spPr>
        <p:txBody>
          <a:bodyPr/>
          <a:lstStyle/>
          <a:p>
            <a:pPr>
              <a:defRPr/>
            </a:pPr>
            <a:r>
              <a:rPr lang="en-US" dirty="0" smtClean="0">
                <a:solidFill>
                  <a:prstClr val="white"/>
                </a:solidFill>
                <a:latin typeface="Arial" panose="020B0604020202020204" pitchFamily="34" charset="0"/>
                <a:cs typeface="Arial" panose="020B0604020202020204" pitchFamily="34" charset="0"/>
              </a:rPr>
              <a:t>3</a:t>
            </a:r>
            <a:endParaRPr lang="en-US" dirty="0">
              <a:solidFill>
                <a:prstClr val="white"/>
              </a:solidFill>
              <a:latin typeface="Arial" panose="020B0604020202020204" pitchFamily="34" charset="0"/>
              <a:cs typeface="Arial" panose="020B0604020202020204" pitchFamily="34" charset="0"/>
            </a:endParaRPr>
          </a:p>
        </p:txBody>
      </p:sp>
      <p:sp>
        <p:nvSpPr>
          <p:cNvPr id="5" name="TextBox 4"/>
          <p:cNvSpPr txBox="1"/>
          <p:nvPr>
            <p:custDataLst>
              <p:tags r:id="rId2"/>
            </p:custDataLst>
          </p:nvPr>
        </p:nvSpPr>
        <p:spPr>
          <a:xfrm>
            <a:off x="1447800" y="152400"/>
            <a:ext cx="6458819" cy="769441"/>
          </a:xfrm>
          <a:prstGeom prst="rect">
            <a:avLst/>
          </a:prstGeom>
          <a:noFill/>
        </p:spPr>
        <p:txBody>
          <a:bodyPr wrap="none" rtlCol="0">
            <a:spAutoFit/>
          </a:bodyPr>
          <a:lstStyle/>
          <a:p>
            <a:r>
              <a:rPr lang="en-US" sz="4400" dirty="0" smtClean="0">
                <a:latin typeface="Arial" panose="020B0604020202020204" pitchFamily="34" charset="0"/>
                <a:cs typeface="Arial" panose="020B0604020202020204" pitchFamily="34" charset="0"/>
              </a:rPr>
              <a:t>Grant Process Overview </a:t>
            </a:r>
            <a:endParaRPr lang="en-US" sz="4400" dirty="0">
              <a:latin typeface="Arial" panose="020B0604020202020204" pitchFamily="34" charset="0"/>
              <a:cs typeface="Arial" panose="020B0604020202020204" pitchFamily="34" charset="0"/>
            </a:endParaRPr>
          </a:p>
        </p:txBody>
      </p:sp>
      <p:sp>
        <p:nvSpPr>
          <p:cNvPr id="12" name="Freeform 11"/>
          <p:cNvSpPr/>
          <p:nvPr>
            <p:custDataLst>
              <p:tags r:id="rId3"/>
            </p:custDataLst>
          </p:nvPr>
        </p:nvSpPr>
        <p:spPr>
          <a:xfrm>
            <a:off x="1413701" y="950304"/>
            <a:ext cx="1733719" cy="1537857"/>
          </a:xfrm>
          <a:custGeom>
            <a:avLst/>
            <a:gdLst>
              <a:gd name="connsiteX0" fmla="*/ 0 w 1733719"/>
              <a:gd name="connsiteY0" fmla="*/ 768929 h 1537857"/>
              <a:gd name="connsiteX1" fmla="*/ 866860 w 1733719"/>
              <a:gd name="connsiteY1" fmla="*/ 0 h 1537857"/>
              <a:gd name="connsiteX2" fmla="*/ 1733720 w 1733719"/>
              <a:gd name="connsiteY2" fmla="*/ 768929 h 1537857"/>
              <a:gd name="connsiteX3" fmla="*/ 866860 w 1733719"/>
              <a:gd name="connsiteY3" fmla="*/ 1537858 h 1537857"/>
              <a:gd name="connsiteX4" fmla="*/ 0 w 1733719"/>
              <a:gd name="connsiteY4" fmla="*/ 768929 h 153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719" h="1537857">
                <a:moveTo>
                  <a:pt x="0" y="768929"/>
                </a:moveTo>
                <a:cubicBezTo>
                  <a:pt x="0" y="344261"/>
                  <a:pt x="388106" y="0"/>
                  <a:pt x="866860" y="0"/>
                </a:cubicBezTo>
                <a:cubicBezTo>
                  <a:pt x="1345614" y="0"/>
                  <a:pt x="1733720" y="344261"/>
                  <a:pt x="1733720" y="768929"/>
                </a:cubicBezTo>
                <a:cubicBezTo>
                  <a:pt x="1733720" y="1193597"/>
                  <a:pt x="1345614" y="1537858"/>
                  <a:pt x="866860" y="1537858"/>
                </a:cubicBezTo>
                <a:cubicBezTo>
                  <a:pt x="388106" y="1537858"/>
                  <a:pt x="0" y="1193597"/>
                  <a:pt x="0" y="768929"/>
                </a:cubicBezTo>
                <a:close/>
              </a:path>
            </a:pathLst>
          </a:custGeom>
          <a:solidFill>
            <a:schemeClr val="accent3">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9457" tIns="260774" rIns="289457" bIns="260774" numCol="1" spcCol="1270" anchor="ctr" anchorCtr="0">
            <a:noAutofit/>
          </a:bodyPr>
          <a:lstStyle/>
          <a:p>
            <a:pPr algn="ctr" defTabSz="1244600">
              <a:lnSpc>
                <a:spcPct val="90000"/>
              </a:lnSpc>
              <a:spcAft>
                <a:spcPct val="35000"/>
              </a:spcAft>
            </a:pPr>
            <a:r>
              <a:rPr lang="en-US" sz="2800" dirty="0" smtClean="0">
                <a:solidFill>
                  <a:prstClr val="white"/>
                </a:solidFill>
                <a:latin typeface="Arial" panose="020B0604020202020204" pitchFamily="34" charset="0"/>
                <a:cs typeface="Arial" panose="020B0604020202020204" pitchFamily="34" charset="0"/>
              </a:rPr>
              <a:t>Idea</a:t>
            </a:r>
            <a:endParaRPr lang="en-US" sz="2800" dirty="0">
              <a:solidFill>
                <a:prstClr val="white"/>
              </a:solidFill>
              <a:latin typeface="Arial" panose="020B0604020202020204" pitchFamily="34" charset="0"/>
              <a:cs typeface="Arial" panose="020B0604020202020204" pitchFamily="34" charset="0"/>
            </a:endParaRPr>
          </a:p>
        </p:txBody>
      </p:sp>
      <p:sp>
        <p:nvSpPr>
          <p:cNvPr id="13" name="Right Arrow 12"/>
          <p:cNvSpPr/>
          <p:nvPr>
            <p:custDataLst>
              <p:tags r:id="rId4"/>
            </p:custDataLst>
          </p:nvPr>
        </p:nvSpPr>
        <p:spPr>
          <a:xfrm rot="70330">
            <a:off x="4243353" y="1206532"/>
            <a:ext cx="954448" cy="1012318"/>
          </a:xfrm>
          <a:prstGeom prst="rightArrow">
            <a:avLst/>
          </a:prstGeom>
          <a:solidFill>
            <a:schemeClr val="accent2">
              <a:lumMod val="60000"/>
              <a:lumOff val="40000"/>
            </a:schemeClr>
          </a:solidFill>
          <a:ln>
            <a:solidFill>
              <a:schemeClr val="accent1">
                <a:lumMod val="25000"/>
                <a:lumOff val="75000"/>
              </a:schemeClr>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14" name="Freeform 13"/>
          <p:cNvSpPr/>
          <p:nvPr>
            <p:custDataLst>
              <p:tags r:id="rId5"/>
            </p:custDataLst>
          </p:nvPr>
        </p:nvSpPr>
        <p:spPr>
          <a:xfrm>
            <a:off x="5520803" y="1221870"/>
            <a:ext cx="3208093" cy="1023840"/>
          </a:xfrm>
          <a:custGeom>
            <a:avLst/>
            <a:gdLst>
              <a:gd name="connsiteX0" fmla="*/ 0 w 3208093"/>
              <a:gd name="connsiteY0" fmla="*/ 170643 h 1023840"/>
              <a:gd name="connsiteX1" fmla="*/ 170643 w 3208093"/>
              <a:gd name="connsiteY1" fmla="*/ 0 h 1023840"/>
              <a:gd name="connsiteX2" fmla="*/ 3037450 w 3208093"/>
              <a:gd name="connsiteY2" fmla="*/ 0 h 1023840"/>
              <a:gd name="connsiteX3" fmla="*/ 3208093 w 3208093"/>
              <a:gd name="connsiteY3" fmla="*/ 170643 h 1023840"/>
              <a:gd name="connsiteX4" fmla="*/ 3208093 w 3208093"/>
              <a:gd name="connsiteY4" fmla="*/ 853197 h 1023840"/>
              <a:gd name="connsiteX5" fmla="*/ 3037450 w 3208093"/>
              <a:gd name="connsiteY5" fmla="*/ 1023840 h 1023840"/>
              <a:gd name="connsiteX6" fmla="*/ 170643 w 3208093"/>
              <a:gd name="connsiteY6" fmla="*/ 1023840 h 1023840"/>
              <a:gd name="connsiteX7" fmla="*/ 0 w 3208093"/>
              <a:gd name="connsiteY7" fmla="*/ 853197 h 1023840"/>
              <a:gd name="connsiteX8" fmla="*/ 0 w 3208093"/>
              <a:gd name="connsiteY8" fmla="*/ 170643 h 10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093" h="1023840">
                <a:moveTo>
                  <a:pt x="0" y="170643"/>
                </a:moveTo>
                <a:cubicBezTo>
                  <a:pt x="0" y="76399"/>
                  <a:pt x="76399" y="0"/>
                  <a:pt x="170643" y="0"/>
                </a:cubicBezTo>
                <a:lnTo>
                  <a:pt x="3037450" y="0"/>
                </a:lnTo>
                <a:cubicBezTo>
                  <a:pt x="3131694" y="0"/>
                  <a:pt x="3208093" y="76399"/>
                  <a:pt x="3208093" y="170643"/>
                </a:cubicBezTo>
                <a:lnTo>
                  <a:pt x="3208093" y="853197"/>
                </a:lnTo>
                <a:cubicBezTo>
                  <a:pt x="3208093" y="947441"/>
                  <a:pt x="3131694" y="1023840"/>
                  <a:pt x="3037450" y="1023840"/>
                </a:cubicBezTo>
                <a:lnTo>
                  <a:pt x="170643" y="1023840"/>
                </a:lnTo>
                <a:cubicBezTo>
                  <a:pt x="76399" y="1023840"/>
                  <a:pt x="0" y="947441"/>
                  <a:pt x="0" y="853197"/>
                </a:cubicBezTo>
                <a:lnTo>
                  <a:pt x="0" y="170643"/>
                </a:lnTo>
                <a:close/>
              </a:path>
            </a:pathLst>
          </a:custGeom>
          <a:solidFill>
            <a:schemeClr val="accent2">
              <a:lumMod val="60000"/>
              <a:lumOff val="40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2160051"/>
              <a:satOff val="-5515"/>
              <a:lumOff val="-1490"/>
              <a:alphaOff val="0"/>
            </a:schemeClr>
          </a:fillRef>
          <a:effectRef idx="0">
            <a:schemeClr val="accent2">
              <a:hueOff val="-2160051"/>
              <a:satOff val="-5515"/>
              <a:lumOff val="-1490"/>
              <a:alphaOff val="0"/>
            </a:schemeClr>
          </a:effectRef>
          <a:fontRef idx="minor">
            <a:schemeClr val="lt1"/>
          </a:fontRef>
        </p:style>
        <p:txBody>
          <a:bodyPr spcFirstLastPara="0" vert="horz" wrap="square" lIns="83000" tIns="83000" rIns="83000" bIns="83000"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Develop Application</a:t>
            </a:r>
            <a:endParaRPr lang="en-US" sz="2600" dirty="0">
              <a:solidFill>
                <a:prstClr val="white"/>
              </a:solidFill>
              <a:latin typeface="Arial" panose="020B0604020202020204" pitchFamily="34" charset="0"/>
              <a:cs typeface="Arial" panose="020B0604020202020204" pitchFamily="34" charset="0"/>
            </a:endParaRPr>
          </a:p>
        </p:txBody>
      </p:sp>
      <p:sp>
        <p:nvSpPr>
          <p:cNvPr id="15" name="Right Arrow 14"/>
          <p:cNvSpPr/>
          <p:nvPr>
            <p:custDataLst>
              <p:tags r:id="rId6"/>
            </p:custDataLst>
          </p:nvPr>
        </p:nvSpPr>
        <p:spPr>
          <a:xfrm rot="5400000">
            <a:off x="6684355" y="2373431"/>
            <a:ext cx="553476" cy="429752"/>
          </a:xfrm>
          <a:prstGeom prst="rightArrow">
            <a:avLst/>
          </a:prstGeom>
          <a:solidFill>
            <a:schemeClr val="accent2">
              <a:lumMod val="60000"/>
              <a:lumOff val="40000"/>
            </a:schemeClr>
          </a:solidFill>
        </p:spPr>
        <p:style>
          <a:lnRef idx="0">
            <a:schemeClr val="lt1">
              <a:hueOff val="0"/>
              <a:satOff val="0"/>
              <a:lumOff val="0"/>
              <a:alphaOff val="0"/>
            </a:schemeClr>
          </a:lnRef>
          <a:fillRef idx="1">
            <a:schemeClr val="accent2">
              <a:hueOff val="-2700063"/>
              <a:satOff val="-6894"/>
              <a:lumOff val="-1863"/>
              <a:alphaOff val="0"/>
            </a:schemeClr>
          </a:fillRef>
          <a:effectRef idx="0">
            <a:schemeClr val="accent2">
              <a:hueOff val="-2700063"/>
              <a:satOff val="-6894"/>
              <a:lumOff val="-1863"/>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16" name="Freeform 15"/>
          <p:cNvSpPr/>
          <p:nvPr>
            <p:custDataLst>
              <p:tags r:id="rId7"/>
            </p:custDataLst>
          </p:nvPr>
        </p:nvSpPr>
        <p:spPr>
          <a:xfrm>
            <a:off x="5643321" y="2959339"/>
            <a:ext cx="2790730" cy="1582161"/>
          </a:xfrm>
          <a:custGeom>
            <a:avLst/>
            <a:gdLst>
              <a:gd name="connsiteX0" fmla="*/ 0 w 2790730"/>
              <a:gd name="connsiteY0" fmla="*/ 791081 h 1582161"/>
              <a:gd name="connsiteX1" fmla="*/ 1395365 w 2790730"/>
              <a:gd name="connsiteY1" fmla="*/ 0 h 1582161"/>
              <a:gd name="connsiteX2" fmla="*/ 2790730 w 2790730"/>
              <a:gd name="connsiteY2" fmla="*/ 791081 h 1582161"/>
              <a:gd name="connsiteX3" fmla="*/ 1395365 w 2790730"/>
              <a:gd name="connsiteY3" fmla="*/ 1582162 h 1582161"/>
              <a:gd name="connsiteX4" fmla="*/ 0 w 2790730"/>
              <a:gd name="connsiteY4" fmla="*/ 791081 h 15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730" h="1582161">
                <a:moveTo>
                  <a:pt x="0" y="791081"/>
                </a:moveTo>
                <a:cubicBezTo>
                  <a:pt x="0" y="354179"/>
                  <a:pt x="624726" y="0"/>
                  <a:pt x="1395365" y="0"/>
                </a:cubicBezTo>
                <a:cubicBezTo>
                  <a:pt x="2166004" y="0"/>
                  <a:pt x="2790730" y="354179"/>
                  <a:pt x="2790730" y="791081"/>
                </a:cubicBezTo>
                <a:cubicBezTo>
                  <a:pt x="2790730" y="1227983"/>
                  <a:pt x="2166004" y="1582162"/>
                  <a:pt x="1395365" y="1582162"/>
                </a:cubicBezTo>
                <a:cubicBezTo>
                  <a:pt x="624726" y="1582162"/>
                  <a:pt x="0" y="1227983"/>
                  <a:pt x="0" y="791081"/>
                </a:cubicBezTo>
                <a:close/>
              </a:path>
            </a:pathLst>
          </a:custGeom>
          <a:solidFill>
            <a:schemeClr val="accent2">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4320102"/>
              <a:satOff val="-11030"/>
              <a:lumOff val="-2980"/>
              <a:alphaOff val="0"/>
            </a:schemeClr>
          </a:fillRef>
          <a:effectRef idx="0">
            <a:schemeClr val="accent2">
              <a:hueOff val="-4320102"/>
              <a:satOff val="-11030"/>
              <a:lumOff val="-2980"/>
              <a:alphaOff val="0"/>
            </a:schemeClr>
          </a:effectRef>
          <a:fontRef idx="minor">
            <a:schemeClr val="lt1"/>
          </a:fontRef>
        </p:style>
        <p:txBody>
          <a:bodyPr spcFirstLastPara="0" vert="horz" wrap="square" lIns="441713" tIns="264722" rIns="441713" bIns="264722"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Submit Application</a:t>
            </a:r>
            <a:endParaRPr lang="en-US" sz="2600" dirty="0">
              <a:solidFill>
                <a:prstClr val="white"/>
              </a:solidFill>
              <a:latin typeface="Arial" panose="020B0604020202020204" pitchFamily="34" charset="0"/>
              <a:cs typeface="Arial" panose="020B0604020202020204" pitchFamily="34" charset="0"/>
            </a:endParaRPr>
          </a:p>
        </p:txBody>
      </p:sp>
      <p:sp>
        <p:nvSpPr>
          <p:cNvPr id="17" name="Right Arrow 16"/>
          <p:cNvSpPr/>
          <p:nvPr>
            <p:custDataLst>
              <p:tags r:id="rId8"/>
            </p:custDataLst>
          </p:nvPr>
        </p:nvSpPr>
        <p:spPr>
          <a:xfrm rot="10798493">
            <a:off x="4181359" y="3125326"/>
            <a:ext cx="965924" cy="979275"/>
          </a:xfrm>
          <a:prstGeom prst="rightArrow">
            <a:avLst/>
          </a:prstGeom>
          <a:solidFill>
            <a:schemeClr val="accent2">
              <a:lumMod val="75000"/>
            </a:schemeClr>
          </a:solidFill>
        </p:spPr>
        <p:style>
          <a:lnRef idx="0">
            <a:schemeClr val="lt1">
              <a:hueOff val="0"/>
              <a:satOff val="0"/>
              <a:lumOff val="0"/>
              <a:alphaOff val="0"/>
            </a:schemeClr>
          </a:lnRef>
          <a:fillRef idx="1">
            <a:schemeClr val="accent2">
              <a:hueOff val="-5400127"/>
              <a:satOff val="-13787"/>
              <a:lumOff val="-3725"/>
              <a:alphaOff val="0"/>
            </a:schemeClr>
          </a:fillRef>
          <a:effectRef idx="0">
            <a:schemeClr val="accent2">
              <a:hueOff val="-5400127"/>
              <a:satOff val="-13787"/>
              <a:lumOff val="-3725"/>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18" name="Freeform 17"/>
          <p:cNvSpPr/>
          <p:nvPr>
            <p:custDataLst>
              <p:tags r:id="rId9"/>
            </p:custDataLst>
          </p:nvPr>
        </p:nvSpPr>
        <p:spPr>
          <a:xfrm>
            <a:off x="838538" y="2931511"/>
            <a:ext cx="2815849" cy="1158550"/>
          </a:xfrm>
          <a:custGeom>
            <a:avLst/>
            <a:gdLst>
              <a:gd name="connsiteX0" fmla="*/ 0 w 2815849"/>
              <a:gd name="connsiteY0" fmla="*/ 193096 h 1158550"/>
              <a:gd name="connsiteX1" fmla="*/ 193096 w 2815849"/>
              <a:gd name="connsiteY1" fmla="*/ 0 h 1158550"/>
              <a:gd name="connsiteX2" fmla="*/ 2622753 w 2815849"/>
              <a:gd name="connsiteY2" fmla="*/ 0 h 1158550"/>
              <a:gd name="connsiteX3" fmla="*/ 2815849 w 2815849"/>
              <a:gd name="connsiteY3" fmla="*/ 193096 h 1158550"/>
              <a:gd name="connsiteX4" fmla="*/ 2815849 w 2815849"/>
              <a:gd name="connsiteY4" fmla="*/ 965454 h 1158550"/>
              <a:gd name="connsiteX5" fmla="*/ 2622753 w 2815849"/>
              <a:gd name="connsiteY5" fmla="*/ 1158550 h 1158550"/>
              <a:gd name="connsiteX6" fmla="*/ 193096 w 2815849"/>
              <a:gd name="connsiteY6" fmla="*/ 1158550 h 1158550"/>
              <a:gd name="connsiteX7" fmla="*/ 0 w 2815849"/>
              <a:gd name="connsiteY7" fmla="*/ 965454 h 1158550"/>
              <a:gd name="connsiteX8" fmla="*/ 0 w 2815849"/>
              <a:gd name="connsiteY8" fmla="*/ 193096 h 11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849" h="1158550">
                <a:moveTo>
                  <a:pt x="0" y="193096"/>
                </a:moveTo>
                <a:cubicBezTo>
                  <a:pt x="0" y="86452"/>
                  <a:pt x="86452" y="0"/>
                  <a:pt x="193096" y="0"/>
                </a:cubicBezTo>
                <a:lnTo>
                  <a:pt x="2622753" y="0"/>
                </a:lnTo>
                <a:cubicBezTo>
                  <a:pt x="2729397" y="0"/>
                  <a:pt x="2815849" y="86452"/>
                  <a:pt x="2815849" y="193096"/>
                </a:cubicBezTo>
                <a:lnTo>
                  <a:pt x="2815849" y="965454"/>
                </a:lnTo>
                <a:cubicBezTo>
                  <a:pt x="2815849" y="1072098"/>
                  <a:pt x="2729397" y="1158550"/>
                  <a:pt x="2622753" y="1158550"/>
                </a:cubicBezTo>
                <a:lnTo>
                  <a:pt x="193096" y="1158550"/>
                </a:lnTo>
                <a:cubicBezTo>
                  <a:pt x="86452" y="1158550"/>
                  <a:pt x="0" y="1072098"/>
                  <a:pt x="0" y="965454"/>
                </a:cubicBezTo>
                <a:lnTo>
                  <a:pt x="0" y="193096"/>
                </a:lnTo>
                <a:close/>
              </a:path>
            </a:pathLst>
          </a:custGeom>
          <a:solidFill>
            <a:schemeClr val="tx2">
              <a:lumMod val="50000"/>
              <a:lumOff val="50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6480152"/>
              <a:satOff val="-16545"/>
              <a:lumOff val="-4471"/>
              <a:alphaOff val="0"/>
            </a:schemeClr>
          </a:fillRef>
          <a:effectRef idx="0">
            <a:schemeClr val="accent2">
              <a:hueOff val="-6480152"/>
              <a:satOff val="-16545"/>
              <a:lumOff val="-4471"/>
              <a:alphaOff val="0"/>
            </a:schemeClr>
          </a:effectRef>
          <a:fontRef idx="minor">
            <a:schemeClr val="lt1"/>
          </a:fontRef>
        </p:style>
        <p:txBody>
          <a:bodyPr spcFirstLastPara="0" vert="horz" wrap="square" lIns="89576" tIns="89576" rIns="89576" bIns="89576"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Sponsor Reviews Application</a:t>
            </a:r>
            <a:endParaRPr lang="en-US" sz="2600" dirty="0">
              <a:solidFill>
                <a:prstClr val="white"/>
              </a:solidFill>
              <a:latin typeface="Arial" panose="020B0604020202020204" pitchFamily="34" charset="0"/>
              <a:cs typeface="Arial" panose="020B0604020202020204" pitchFamily="34" charset="0"/>
            </a:endParaRPr>
          </a:p>
        </p:txBody>
      </p:sp>
      <p:sp>
        <p:nvSpPr>
          <p:cNvPr id="19" name="Right Arrow 18"/>
          <p:cNvSpPr/>
          <p:nvPr>
            <p:custDataLst>
              <p:tags r:id="rId10"/>
            </p:custDataLst>
          </p:nvPr>
        </p:nvSpPr>
        <p:spPr>
          <a:xfrm rot="5400000">
            <a:off x="2021756" y="4344683"/>
            <a:ext cx="659058" cy="455668"/>
          </a:xfrm>
          <a:prstGeom prst="rightArrow">
            <a:avLst/>
          </a:prstGeom>
          <a:solidFill>
            <a:schemeClr val="accent1">
              <a:lumMod val="50000"/>
              <a:lumOff val="50000"/>
            </a:schemeClr>
          </a:solidFill>
        </p:spPr>
        <p:style>
          <a:lnRef idx="0">
            <a:schemeClr val="lt1">
              <a:hueOff val="0"/>
              <a:satOff val="0"/>
              <a:lumOff val="0"/>
              <a:alphaOff val="0"/>
            </a:schemeClr>
          </a:lnRef>
          <a:fillRef idx="1">
            <a:schemeClr val="accent2">
              <a:hueOff val="-8100190"/>
              <a:satOff val="-20681"/>
              <a:lumOff val="-5588"/>
              <a:alphaOff val="0"/>
            </a:schemeClr>
          </a:fillRef>
          <a:effectRef idx="0">
            <a:schemeClr val="accent2">
              <a:hueOff val="-8100190"/>
              <a:satOff val="-20681"/>
              <a:lumOff val="-5588"/>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20" name="Freeform 19"/>
          <p:cNvSpPr/>
          <p:nvPr>
            <p:custDataLst>
              <p:tags r:id="rId11"/>
            </p:custDataLst>
          </p:nvPr>
        </p:nvSpPr>
        <p:spPr>
          <a:xfrm>
            <a:off x="1102019" y="5007193"/>
            <a:ext cx="2498532" cy="1200915"/>
          </a:xfrm>
          <a:custGeom>
            <a:avLst/>
            <a:gdLst>
              <a:gd name="connsiteX0" fmla="*/ 0 w 2498532"/>
              <a:gd name="connsiteY0" fmla="*/ 600458 h 1200915"/>
              <a:gd name="connsiteX1" fmla="*/ 1249266 w 2498532"/>
              <a:gd name="connsiteY1" fmla="*/ 0 h 1200915"/>
              <a:gd name="connsiteX2" fmla="*/ 2498532 w 2498532"/>
              <a:gd name="connsiteY2" fmla="*/ 600458 h 1200915"/>
              <a:gd name="connsiteX3" fmla="*/ 1249266 w 2498532"/>
              <a:gd name="connsiteY3" fmla="*/ 1200916 h 1200915"/>
              <a:gd name="connsiteX4" fmla="*/ 0 w 2498532"/>
              <a:gd name="connsiteY4" fmla="*/ 600458 h 120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532" h="1200915">
                <a:moveTo>
                  <a:pt x="0" y="600458"/>
                </a:moveTo>
                <a:cubicBezTo>
                  <a:pt x="0" y="268834"/>
                  <a:pt x="559315" y="0"/>
                  <a:pt x="1249266" y="0"/>
                </a:cubicBezTo>
                <a:cubicBezTo>
                  <a:pt x="1939217" y="0"/>
                  <a:pt x="2498532" y="268834"/>
                  <a:pt x="2498532" y="600458"/>
                </a:cubicBezTo>
                <a:cubicBezTo>
                  <a:pt x="2498532" y="932082"/>
                  <a:pt x="1939217" y="1200916"/>
                  <a:pt x="1249266" y="1200916"/>
                </a:cubicBezTo>
                <a:cubicBezTo>
                  <a:pt x="559315" y="1200916"/>
                  <a:pt x="0" y="932082"/>
                  <a:pt x="0" y="600458"/>
                </a:cubicBezTo>
                <a:close/>
              </a:path>
            </a:pathLst>
          </a:custGeom>
          <a:solidFill>
            <a:schemeClr val="accent1">
              <a:lumMod val="75000"/>
              <a:lumOff val="2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8640203"/>
              <a:satOff val="-22060"/>
              <a:lumOff val="-5961"/>
              <a:alphaOff val="0"/>
            </a:schemeClr>
          </a:fillRef>
          <a:effectRef idx="0">
            <a:schemeClr val="accent2">
              <a:hueOff val="-8640203"/>
              <a:satOff val="-22060"/>
              <a:lumOff val="-5961"/>
              <a:alphaOff val="0"/>
            </a:schemeClr>
          </a:effectRef>
          <a:fontRef idx="minor">
            <a:schemeClr val="lt1"/>
          </a:fontRef>
        </p:style>
        <p:txBody>
          <a:bodyPr spcFirstLastPara="0" vert="horz" wrap="square" lIns="398922" tIns="208890" rIns="398922" bIns="208890"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Award</a:t>
            </a:r>
            <a:endParaRPr lang="en-US" sz="2600" dirty="0">
              <a:solidFill>
                <a:prstClr val="white"/>
              </a:solidFill>
              <a:latin typeface="Arial" panose="020B0604020202020204" pitchFamily="34" charset="0"/>
              <a:cs typeface="Arial" panose="020B0604020202020204" pitchFamily="34" charset="0"/>
            </a:endParaRPr>
          </a:p>
        </p:txBody>
      </p:sp>
      <p:sp>
        <p:nvSpPr>
          <p:cNvPr id="21" name="Right Arrow 20"/>
          <p:cNvSpPr/>
          <p:nvPr>
            <p:custDataLst>
              <p:tags r:id="rId12"/>
            </p:custDataLst>
          </p:nvPr>
        </p:nvSpPr>
        <p:spPr>
          <a:xfrm rot="21598009">
            <a:off x="4322129" y="4900397"/>
            <a:ext cx="1053648" cy="1116953"/>
          </a:xfrm>
          <a:prstGeom prst="rightArrow">
            <a:avLst/>
          </a:prstGeom>
          <a:solidFill>
            <a:schemeClr val="accent1">
              <a:lumMod val="75000"/>
              <a:lumOff val="25000"/>
            </a:schemeClr>
          </a:solidFill>
        </p:spPr>
        <p:style>
          <a:lnRef idx="0">
            <a:schemeClr val="lt1">
              <a:hueOff val="0"/>
              <a:satOff val="0"/>
              <a:lumOff val="0"/>
              <a:alphaOff val="0"/>
            </a:schemeClr>
          </a:lnRef>
          <a:fillRef idx="1">
            <a:schemeClr val="accent2">
              <a:hueOff val="-10800254"/>
              <a:satOff val="-27575"/>
              <a:lumOff val="-7451"/>
              <a:alphaOff val="0"/>
            </a:schemeClr>
          </a:fillRef>
          <a:effectRef idx="0">
            <a:schemeClr val="accent2">
              <a:hueOff val="-10800254"/>
              <a:satOff val="-27575"/>
              <a:lumOff val="-7451"/>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22" name="Freeform 21"/>
          <p:cNvSpPr/>
          <p:nvPr>
            <p:custDataLst>
              <p:tags r:id="rId13"/>
            </p:custDataLst>
          </p:nvPr>
        </p:nvSpPr>
        <p:spPr>
          <a:xfrm>
            <a:off x="5937723" y="4754973"/>
            <a:ext cx="2044923" cy="1407803"/>
          </a:xfrm>
          <a:custGeom>
            <a:avLst/>
            <a:gdLst>
              <a:gd name="connsiteX0" fmla="*/ 0 w 2044923"/>
              <a:gd name="connsiteY0" fmla="*/ 234639 h 1407803"/>
              <a:gd name="connsiteX1" fmla="*/ 234639 w 2044923"/>
              <a:gd name="connsiteY1" fmla="*/ 0 h 1407803"/>
              <a:gd name="connsiteX2" fmla="*/ 1810284 w 2044923"/>
              <a:gd name="connsiteY2" fmla="*/ 0 h 1407803"/>
              <a:gd name="connsiteX3" fmla="*/ 2044923 w 2044923"/>
              <a:gd name="connsiteY3" fmla="*/ 234639 h 1407803"/>
              <a:gd name="connsiteX4" fmla="*/ 2044923 w 2044923"/>
              <a:gd name="connsiteY4" fmla="*/ 1173164 h 1407803"/>
              <a:gd name="connsiteX5" fmla="*/ 1810284 w 2044923"/>
              <a:gd name="connsiteY5" fmla="*/ 1407803 h 1407803"/>
              <a:gd name="connsiteX6" fmla="*/ 234639 w 2044923"/>
              <a:gd name="connsiteY6" fmla="*/ 1407803 h 1407803"/>
              <a:gd name="connsiteX7" fmla="*/ 0 w 2044923"/>
              <a:gd name="connsiteY7" fmla="*/ 1173164 h 1407803"/>
              <a:gd name="connsiteX8" fmla="*/ 0 w 2044923"/>
              <a:gd name="connsiteY8" fmla="*/ 234639 h 140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4923" h="1407803">
                <a:moveTo>
                  <a:pt x="0" y="234639"/>
                </a:moveTo>
                <a:cubicBezTo>
                  <a:pt x="0" y="105051"/>
                  <a:pt x="105051" y="0"/>
                  <a:pt x="234639" y="0"/>
                </a:cubicBezTo>
                <a:lnTo>
                  <a:pt x="1810284" y="0"/>
                </a:lnTo>
                <a:cubicBezTo>
                  <a:pt x="1939872" y="0"/>
                  <a:pt x="2044923" y="105051"/>
                  <a:pt x="2044923" y="234639"/>
                </a:cubicBezTo>
                <a:lnTo>
                  <a:pt x="2044923" y="1173164"/>
                </a:lnTo>
                <a:cubicBezTo>
                  <a:pt x="2044923" y="1302752"/>
                  <a:pt x="1939872" y="1407803"/>
                  <a:pt x="1810284" y="1407803"/>
                </a:cubicBezTo>
                <a:lnTo>
                  <a:pt x="234639" y="1407803"/>
                </a:lnTo>
                <a:cubicBezTo>
                  <a:pt x="105051" y="1407803"/>
                  <a:pt x="0" y="1302752"/>
                  <a:pt x="0" y="1173164"/>
                </a:cubicBezTo>
                <a:lnTo>
                  <a:pt x="0" y="234639"/>
                </a:lnTo>
                <a:close/>
              </a:path>
            </a:pathLst>
          </a:custGeom>
          <a:solidFill>
            <a:schemeClr val="tx2">
              <a:lumMod val="90000"/>
              <a:lumOff val="10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10800254"/>
              <a:satOff val="-27575"/>
              <a:lumOff val="-7451"/>
              <a:alphaOff val="0"/>
            </a:schemeClr>
          </a:fillRef>
          <a:effectRef idx="0">
            <a:schemeClr val="accent2">
              <a:hueOff val="-10800254"/>
              <a:satOff val="-27575"/>
              <a:lumOff val="-7451"/>
              <a:alphaOff val="0"/>
            </a:schemeClr>
          </a:effectRef>
          <a:fontRef idx="minor">
            <a:schemeClr val="lt1"/>
          </a:fontRef>
        </p:style>
        <p:txBody>
          <a:bodyPr spcFirstLastPara="0" vert="horz" wrap="square" lIns="104283" tIns="104283" rIns="104283" bIns="104283" numCol="1" spcCol="1270" anchor="ctr" anchorCtr="0">
            <a:noAutofit/>
          </a:bodyPr>
          <a:lstStyle/>
          <a:p>
            <a:pPr algn="ctr" defTabSz="1244600">
              <a:lnSpc>
                <a:spcPct val="90000"/>
              </a:lnSpc>
              <a:spcAft>
                <a:spcPct val="35000"/>
              </a:spcAft>
            </a:pPr>
            <a:r>
              <a:rPr lang="en-US" sz="2800" dirty="0" smtClean="0">
                <a:solidFill>
                  <a:prstClr val="white"/>
                </a:solidFill>
                <a:latin typeface="Arial" panose="020B0604020202020204" pitchFamily="34" charset="0"/>
                <a:cs typeface="Arial" panose="020B0604020202020204" pitchFamily="34" charset="0"/>
              </a:rPr>
              <a:t>Administer Award</a:t>
            </a:r>
            <a:endParaRPr lang="en-US" sz="2800" dirty="0">
              <a:solidFill>
                <a:prstClr val="white"/>
              </a:solidFill>
              <a:latin typeface="Arial" panose="020B0604020202020204" pitchFamily="34" charset="0"/>
              <a:cs typeface="Arial" panose="020B0604020202020204" pitchFamily="34" charset="0"/>
            </a:endParaRPr>
          </a:p>
        </p:txBody>
      </p:sp>
      <p:sp>
        <p:nvSpPr>
          <p:cNvPr id="8" name="TextBox 7"/>
          <p:cNvSpPr txBox="1"/>
          <p:nvPr>
            <p:custDataLst>
              <p:tags r:id="rId14"/>
            </p:custDataLst>
          </p:nvPr>
        </p:nvSpPr>
        <p:spPr>
          <a:xfrm>
            <a:off x="240094" y="2474309"/>
            <a:ext cx="1338828" cy="369332"/>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4-8 months</a:t>
            </a:r>
            <a:endParaRPr lang="en-US" dirty="0">
              <a:solidFill>
                <a:prstClr val="black"/>
              </a:solidFill>
              <a:latin typeface="Arial" panose="020B0604020202020204" pitchFamily="34" charset="0"/>
              <a:cs typeface="Arial" panose="020B0604020202020204" pitchFamily="34" charset="0"/>
            </a:endParaRPr>
          </a:p>
        </p:txBody>
      </p:sp>
      <p:sp>
        <p:nvSpPr>
          <p:cNvPr id="11" name="TextBox 10"/>
          <p:cNvSpPr txBox="1"/>
          <p:nvPr>
            <p:custDataLst>
              <p:tags r:id="rId15"/>
            </p:custDataLst>
          </p:nvPr>
        </p:nvSpPr>
        <p:spPr>
          <a:xfrm>
            <a:off x="7898070" y="4848177"/>
            <a:ext cx="1210588" cy="369332"/>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1- 5 years</a:t>
            </a:r>
            <a:endParaRPr lang="en-US" dirty="0">
              <a:solidFill>
                <a:prstClr val="black"/>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2"/>
          </p:nvPr>
        </p:nvSpPr>
        <p:spPr/>
        <p:txBody>
          <a:bodyPr/>
          <a:lstStyle/>
          <a:p>
            <a:fld id="{0061D612-A965-4E83-9353-73569C243F44}"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Tree>
    <p:extLst>
      <p:ext uri="{BB962C8B-B14F-4D97-AF65-F5344CB8AC3E}">
        <p14:creationId xmlns:p14="http://schemas.microsoft.com/office/powerpoint/2010/main" val="392882918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All Personnel Report - NIH</a:t>
            </a:r>
            <a:endParaRPr lang="en-US" dirty="0"/>
          </a:p>
        </p:txBody>
      </p:sp>
      <p:sp>
        <p:nvSpPr>
          <p:cNvPr id="3" name="Content Placeholder 2"/>
          <p:cNvSpPr>
            <a:spLocks noGrp="1"/>
          </p:cNvSpPr>
          <p:nvPr>
            <p:ph idx="1"/>
          </p:nvPr>
        </p:nvSpPr>
        <p:spPr/>
        <p:txBody>
          <a:bodyPr/>
          <a:lstStyle/>
          <a:p>
            <a:r>
              <a:rPr lang="en-US" sz="2400" dirty="0" smtClean="0"/>
              <a:t>At the time of a progress report (RPPR)</a:t>
            </a:r>
          </a:p>
          <a:p>
            <a:r>
              <a:rPr lang="en-US" sz="2400" dirty="0" smtClean="0"/>
              <a:t>Allows the agency to know who has worked on the project</a:t>
            </a:r>
          </a:p>
          <a:p>
            <a:r>
              <a:rPr lang="en-US" sz="2400" dirty="0" smtClean="0"/>
              <a:t>Provide information for PI and each person who has worked at least one person month (8.3 %) per year regardless of the source of compensation</a:t>
            </a:r>
          </a:p>
          <a:p>
            <a:pPr lvl="1"/>
            <a:r>
              <a:rPr lang="en-US" sz="2400" dirty="0" smtClean="0"/>
              <a:t>Round to nearest whole person month</a:t>
            </a:r>
          </a:p>
          <a:p>
            <a:pPr lvl="1"/>
            <a:r>
              <a:rPr lang="en-US" sz="2400" dirty="0" smtClean="0"/>
              <a:t>A combination </a:t>
            </a:r>
            <a:r>
              <a:rPr lang="en-US" sz="2400" dirty="0"/>
              <a:t>of what has already occurred and a projection what is left to </a:t>
            </a:r>
            <a:r>
              <a:rPr lang="en-US" sz="2400" dirty="0" smtClean="0"/>
              <a:t>occur</a:t>
            </a:r>
          </a:p>
        </p:txBody>
      </p:sp>
      <p:sp>
        <p:nvSpPr>
          <p:cNvPr id="4" name="Text Placeholder 3"/>
          <p:cNvSpPr>
            <a:spLocks noGrp="1"/>
          </p:cNvSpPr>
          <p:nvPr>
            <p:ph type="body" idx="10"/>
          </p:nvPr>
        </p:nvSpPr>
        <p:spPr/>
        <p:txBody>
          <a:bodyPr/>
          <a:lstStyle/>
          <a:p>
            <a:endParaRPr lang="en-US" dirty="0"/>
          </a:p>
        </p:txBody>
      </p:sp>
      <p:sp>
        <p:nvSpPr>
          <p:cNvPr id="5" name="Date Placeholder 4"/>
          <p:cNvSpPr>
            <a:spLocks noGrp="1"/>
          </p:cNvSpPr>
          <p:nvPr>
            <p:ph type="dt" sz="half" idx="2"/>
          </p:nvPr>
        </p:nvSpPr>
        <p:spPr/>
        <p:txBody>
          <a:bodyPr/>
          <a:lstStyle/>
          <a:p>
            <a:fld id="{EE66E162-5EDF-4ACB-A40E-3DB2F3990316}"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2945825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RPPRs – Other Notes</a:t>
            </a:r>
            <a:endParaRPr lang="en-US" dirty="0"/>
          </a:p>
        </p:txBody>
      </p:sp>
      <p:sp>
        <p:nvSpPr>
          <p:cNvPr id="5" name="Date Placeholder 4"/>
          <p:cNvSpPr>
            <a:spLocks noGrp="1"/>
          </p:cNvSpPr>
          <p:nvPr>
            <p:ph type="dt" sz="half" idx="2"/>
          </p:nvPr>
        </p:nvSpPr>
        <p:spPr/>
        <p:txBody>
          <a:bodyPr/>
          <a:lstStyle/>
          <a:p>
            <a:fld id="{EE66E162-5EDF-4ACB-A40E-3DB2F3990316}"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16</a:t>
            </a:fld>
            <a:endParaRPr lang="en-US" dirty="0"/>
          </a:p>
        </p:txBody>
      </p:sp>
      <p:sp>
        <p:nvSpPr>
          <p:cNvPr id="8" name="Content Placeholder 7"/>
          <p:cNvSpPr>
            <a:spLocks noGrp="1"/>
          </p:cNvSpPr>
          <p:nvPr>
            <p:ph idx="1"/>
          </p:nvPr>
        </p:nvSpPr>
        <p:spPr>
          <a:xfrm>
            <a:off x="626870" y="1124645"/>
            <a:ext cx="8325548" cy="4011502"/>
          </a:xfrm>
        </p:spPr>
        <p:txBody>
          <a:bodyPr/>
          <a:lstStyle/>
          <a:p>
            <a:r>
              <a:rPr lang="en-US" dirty="0" smtClean="0"/>
              <a:t>Change in effort, reduction of 25% or more</a:t>
            </a:r>
          </a:p>
          <a:p>
            <a:pPr lvl="1"/>
            <a:r>
              <a:rPr lang="en-US" dirty="0" smtClean="0"/>
              <a:t>For the next budget period</a:t>
            </a:r>
          </a:p>
          <a:p>
            <a:pPr lvl="1"/>
            <a:r>
              <a:rPr lang="en-US" dirty="0" smtClean="0"/>
              <a:t>For Key Personnel designated in the </a:t>
            </a:r>
            <a:r>
              <a:rPr lang="en-US" b="1" dirty="0" smtClean="0"/>
              <a:t>Notice of Awar</a:t>
            </a:r>
            <a:r>
              <a:rPr lang="en-US" dirty="0" smtClean="0"/>
              <a:t>d</a:t>
            </a:r>
          </a:p>
          <a:p>
            <a:pPr lvl="1"/>
            <a:r>
              <a:rPr lang="en-US" dirty="0" smtClean="0"/>
              <a:t>Constitutes a prior approval request and the issuance of a subsequent year of funding constitutes agency approval. </a:t>
            </a:r>
          </a:p>
          <a:p>
            <a:r>
              <a:rPr lang="en-US" dirty="0" smtClean="0"/>
              <a:t>Other Support </a:t>
            </a:r>
          </a:p>
          <a:p>
            <a:pPr lvl="1"/>
            <a:r>
              <a:rPr lang="en-US" dirty="0" smtClean="0"/>
              <a:t>Only Provide if there is a change for PD/PIs or senior/key personnel </a:t>
            </a:r>
          </a:p>
          <a:p>
            <a:pPr lvl="1"/>
            <a:r>
              <a:rPr lang="en-US" dirty="0" smtClean="0"/>
              <a:t>Senior/Key Personnel = </a:t>
            </a:r>
            <a:r>
              <a:rPr lang="en-US" dirty="0"/>
              <a:t>individuals who contribute in a substantive measurable way to the scientific development or execution of the project, whether or not a salary is requested. </a:t>
            </a:r>
          </a:p>
          <a:p>
            <a:pPr lvl="1"/>
            <a:endParaRPr lang="en-US" dirty="0" smtClean="0"/>
          </a:p>
        </p:txBody>
      </p:sp>
      <p:sp>
        <p:nvSpPr>
          <p:cNvPr id="3" name="TextBox 2"/>
          <p:cNvSpPr txBox="1"/>
          <p:nvPr/>
        </p:nvSpPr>
        <p:spPr bwMode="auto">
          <a:xfrm>
            <a:off x="1626577" y="5442392"/>
            <a:ext cx="6413935" cy="1046440"/>
          </a:xfrm>
          <a:prstGeom prst="rect">
            <a:avLst/>
          </a:prstGeom>
          <a:noFill/>
          <a:ln w="19050" algn="ctr">
            <a:noFill/>
            <a:miter lim="800000"/>
            <a:headEnd/>
            <a:tailEnd/>
          </a:ln>
        </p:spPr>
        <p:txBody>
          <a:bodyPr wrap="none" lIns="0" tIns="0" rIns="0" bIns="0" rtlCol="0">
            <a:spAutoFit/>
          </a:bodyPr>
          <a:lstStyle/>
          <a:p>
            <a:r>
              <a:rPr lang="en-US" sz="2400" b="1" dirty="0" smtClean="0"/>
              <a:t>Please note the two definition of Key Personnel.  </a:t>
            </a:r>
          </a:p>
          <a:p>
            <a:r>
              <a:rPr lang="en-US" sz="2400" b="1" dirty="0"/>
              <a:t>	</a:t>
            </a:r>
            <a:r>
              <a:rPr lang="en-US" sz="2400" b="1" dirty="0" smtClean="0"/>
              <a:t>Prior Approval vs. Other Support</a:t>
            </a:r>
          </a:p>
          <a:p>
            <a:r>
              <a:rPr lang="en-US" sz="2000" dirty="0"/>
              <a:t>	</a:t>
            </a:r>
            <a:endParaRPr lang="en-US" sz="2000" dirty="0" smtClean="0"/>
          </a:p>
        </p:txBody>
      </p:sp>
    </p:spTree>
    <p:extLst>
      <p:ext uri="{BB962C8B-B14F-4D97-AF65-F5344CB8AC3E}">
        <p14:creationId xmlns:p14="http://schemas.microsoft.com/office/powerpoint/2010/main" val="3116939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 </a:t>
            </a:r>
            <a:r>
              <a:rPr lang="en-US" dirty="0" smtClean="0"/>
              <a:t>Reporting</a:t>
            </a:r>
            <a:endParaRPr lang="en-US" dirty="0"/>
          </a:p>
        </p:txBody>
      </p:sp>
      <p:sp>
        <p:nvSpPr>
          <p:cNvPr id="3" name="Content Placeholder 2"/>
          <p:cNvSpPr>
            <a:spLocks noGrp="1"/>
          </p:cNvSpPr>
          <p:nvPr>
            <p:ph idx="1"/>
          </p:nvPr>
        </p:nvSpPr>
        <p:spPr/>
        <p:txBody>
          <a:bodyPr/>
          <a:lstStyle/>
          <a:p>
            <a:r>
              <a:rPr lang="en-US" dirty="0"/>
              <a:t>Effort reporting is a </a:t>
            </a:r>
            <a:r>
              <a:rPr lang="en-US" dirty="0" smtClean="0"/>
              <a:t>key internal control to satisfy the </a:t>
            </a:r>
            <a:r>
              <a:rPr lang="en-US" dirty="0"/>
              <a:t>federal </a:t>
            </a:r>
            <a:r>
              <a:rPr lang="en-US" dirty="0" smtClean="0"/>
              <a:t>government’s regulations </a:t>
            </a:r>
            <a:r>
              <a:rPr lang="en-US" dirty="0"/>
              <a:t>to verify that direct labor charges to, or cost shared on, sponsored projects are accurate, timely, and reflect the actual level of work </a:t>
            </a:r>
            <a:r>
              <a:rPr lang="en-US" dirty="0" smtClean="0"/>
              <a:t>performed </a:t>
            </a:r>
          </a:p>
          <a:p>
            <a:r>
              <a:rPr lang="en-US" dirty="0" smtClean="0"/>
              <a:t>Effort </a:t>
            </a:r>
            <a:r>
              <a:rPr lang="en-US" dirty="0"/>
              <a:t>is the portion of time spent on a particular activity, expressed as </a:t>
            </a:r>
            <a:r>
              <a:rPr lang="en-US" dirty="0" smtClean="0"/>
              <a:t>a </a:t>
            </a:r>
            <a:r>
              <a:rPr lang="en-US" dirty="0"/>
              <a:t>percentage of the individual's total activity for the </a:t>
            </a:r>
            <a:r>
              <a:rPr lang="en-US" dirty="0" smtClean="0"/>
              <a:t>university</a:t>
            </a:r>
          </a:p>
          <a:p>
            <a:r>
              <a:rPr lang="en-US" dirty="0"/>
              <a:t>Effort Reporting is intended to ensure that individuals confirm "after-the-fact" </a:t>
            </a:r>
            <a:r>
              <a:rPr lang="en-US" dirty="0" smtClean="0"/>
              <a:t>the effort </a:t>
            </a:r>
            <a:r>
              <a:rPr lang="en-US" dirty="0"/>
              <a:t>expended on federally funded </a:t>
            </a:r>
            <a:r>
              <a:rPr lang="en-US" dirty="0" smtClean="0"/>
              <a:t>activities</a:t>
            </a:r>
          </a:p>
          <a:p>
            <a:pPr lvl="1"/>
            <a:r>
              <a:rPr lang="en-US" dirty="0" smtClean="0"/>
              <a:t>The </a:t>
            </a:r>
            <a:r>
              <a:rPr lang="en-US" dirty="0"/>
              <a:t>confirmation certifies they have received compensation from federal fund sources and they have expended effort on the federally funded project, at a minimum, in the same percentage they are </a:t>
            </a:r>
            <a:r>
              <a:rPr lang="en-US" dirty="0" smtClean="0"/>
              <a:t>paid</a:t>
            </a:r>
          </a:p>
        </p:txBody>
      </p:sp>
      <p:sp>
        <p:nvSpPr>
          <p:cNvPr id="4" name="Text Placeholder 3"/>
          <p:cNvSpPr>
            <a:spLocks noGrp="1"/>
          </p:cNvSpPr>
          <p:nvPr>
            <p:ph type="body" idx="10"/>
          </p:nvPr>
        </p:nvSpPr>
        <p:spPr/>
        <p:txBody>
          <a:bodyPr/>
          <a:lstStyle/>
          <a:p>
            <a:r>
              <a:rPr lang="en-US" dirty="0" smtClean="0"/>
              <a:t>What is Effort Reporting</a:t>
            </a:r>
            <a:endParaRPr lang="en-US" dirty="0"/>
          </a:p>
        </p:txBody>
      </p:sp>
      <p:sp>
        <p:nvSpPr>
          <p:cNvPr id="5" name="Date Placeholder 4"/>
          <p:cNvSpPr>
            <a:spLocks noGrp="1"/>
          </p:cNvSpPr>
          <p:nvPr>
            <p:ph type="dt" sz="half" idx="2"/>
          </p:nvPr>
        </p:nvSpPr>
        <p:spPr/>
        <p:txBody>
          <a:bodyPr/>
          <a:lstStyle/>
          <a:p>
            <a:fld id="{FC1C238F-B3B4-49F0-9D72-E5D6D1AE6250}" type="datetime1">
              <a:rPr lang="en-US" smtClean="0">
                <a:solidFill>
                  <a:srgbClr val="052049"/>
                </a:solidFill>
              </a:rPr>
              <a:t>10/1/2015</a:t>
            </a:fld>
            <a:endParaRPr lang="en-US" dirty="0">
              <a:solidFill>
                <a:srgbClr val="052049"/>
              </a:solidFill>
            </a:endParaRPr>
          </a:p>
        </p:txBody>
      </p:sp>
      <p:sp>
        <p:nvSpPr>
          <p:cNvPr id="6" name="Footer Placeholder 5"/>
          <p:cNvSpPr>
            <a:spLocks noGrp="1"/>
          </p:cNvSpPr>
          <p:nvPr>
            <p:ph type="ftr" sz="quarter" idx="3"/>
          </p:nvPr>
        </p:nvSpPr>
        <p:spPr/>
        <p:txBody>
          <a:bodyPr/>
          <a:lstStyle/>
          <a:p>
            <a:r>
              <a:rPr lang="en-US" smtClean="0">
                <a:solidFill>
                  <a:srgbClr val="052049"/>
                </a:solidFill>
              </a:rPr>
              <a:t>Other Support Training</a:t>
            </a:r>
            <a:endParaRPr lang="en-US" dirty="0">
              <a:solidFill>
                <a:srgbClr val="052049"/>
              </a:solidFill>
            </a:endParaRPr>
          </a:p>
        </p:txBody>
      </p:sp>
      <p:sp>
        <p:nvSpPr>
          <p:cNvPr id="7" name="Slide Number Placeholder 6"/>
          <p:cNvSpPr>
            <a:spLocks noGrp="1"/>
          </p:cNvSpPr>
          <p:nvPr>
            <p:ph type="sldNum" sz="quarter" idx="4"/>
          </p:nvPr>
        </p:nvSpPr>
        <p:spPr/>
        <p:txBody>
          <a:bodyPr/>
          <a:lstStyle/>
          <a:p>
            <a:fld id="{7BCC8D0D-EAEC-449D-9161-023DFF90F2E2}" type="slidenum">
              <a:rPr lang="en-US" smtClean="0">
                <a:solidFill>
                  <a:srgbClr val="052049"/>
                </a:solidFill>
              </a:rPr>
              <a:pPr/>
              <a:t>17</a:t>
            </a:fld>
            <a:endParaRPr lang="en-US" dirty="0">
              <a:solidFill>
                <a:srgbClr val="052049"/>
              </a:solidFill>
            </a:endParaRPr>
          </a:p>
        </p:txBody>
      </p:sp>
    </p:spTree>
    <p:extLst>
      <p:ext uri="{BB962C8B-B14F-4D97-AF65-F5344CB8AC3E}">
        <p14:creationId xmlns:p14="http://schemas.microsoft.com/office/powerpoint/2010/main" val="1040440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 </a:t>
            </a:r>
            <a:r>
              <a:rPr lang="en-US" dirty="0" smtClean="0"/>
              <a:t>Reporting</a:t>
            </a:r>
            <a:endParaRPr lang="en-US" dirty="0"/>
          </a:p>
        </p:txBody>
      </p:sp>
      <p:sp>
        <p:nvSpPr>
          <p:cNvPr id="3" name="Content Placeholder 2"/>
          <p:cNvSpPr>
            <a:spLocks noGrp="1"/>
          </p:cNvSpPr>
          <p:nvPr>
            <p:ph idx="1"/>
          </p:nvPr>
        </p:nvSpPr>
        <p:spPr/>
        <p:txBody>
          <a:bodyPr/>
          <a:lstStyle/>
          <a:p>
            <a:r>
              <a:rPr lang="en-US" dirty="0"/>
              <a:t>Effort Reporting must be completed and certified on a regular basis </a:t>
            </a:r>
            <a:endParaRPr lang="en-US" dirty="0" smtClean="0"/>
          </a:p>
          <a:p>
            <a:pPr lvl="1"/>
            <a:r>
              <a:rPr lang="en-US" dirty="0" smtClean="0"/>
              <a:t>UCSF effort reporting certification is done bi-annually. </a:t>
            </a:r>
          </a:p>
          <a:p>
            <a:pPr lvl="2"/>
            <a:r>
              <a:rPr lang="en-US" dirty="0" smtClean="0"/>
              <a:t>January- June (certification period September 1</a:t>
            </a:r>
            <a:r>
              <a:rPr lang="en-US" baseline="30000" dirty="0" smtClean="0"/>
              <a:t>st</a:t>
            </a:r>
            <a:r>
              <a:rPr lang="en-US" dirty="0" smtClean="0"/>
              <a:t> –       October 31</a:t>
            </a:r>
            <a:r>
              <a:rPr lang="en-US" baseline="30000" dirty="0" smtClean="0"/>
              <a:t>st)</a:t>
            </a:r>
            <a:endParaRPr lang="en-US" dirty="0" smtClean="0"/>
          </a:p>
          <a:p>
            <a:pPr lvl="2"/>
            <a:r>
              <a:rPr lang="en-US" dirty="0" smtClean="0"/>
              <a:t>July- </a:t>
            </a:r>
            <a:r>
              <a:rPr lang="en-US" dirty="0"/>
              <a:t>December (certification period </a:t>
            </a:r>
            <a:r>
              <a:rPr lang="en-US" dirty="0" smtClean="0"/>
              <a:t>March 1st– April 30</a:t>
            </a:r>
            <a:r>
              <a:rPr lang="en-US" baseline="30000" dirty="0" smtClean="0"/>
              <a:t>th</a:t>
            </a:r>
            <a:r>
              <a:rPr lang="en-US" dirty="0" smtClean="0"/>
              <a:t>)</a:t>
            </a:r>
          </a:p>
        </p:txBody>
      </p:sp>
      <p:sp>
        <p:nvSpPr>
          <p:cNvPr id="4" name="Text Placeholder 3"/>
          <p:cNvSpPr>
            <a:spLocks noGrp="1"/>
          </p:cNvSpPr>
          <p:nvPr>
            <p:ph type="body" idx="10"/>
          </p:nvPr>
        </p:nvSpPr>
        <p:spPr/>
        <p:txBody>
          <a:bodyPr/>
          <a:lstStyle/>
          <a:p>
            <a:r>
              <a:rPr lang="en-US" dirty="0" smtClean="0"/>
              <a:t>When is Effort Reporting Conducted</a:t>
            </a:r>
            <a:endParaRPr lang="en-US" dirty="0"/>
          </a:p>
        </p:txBody>
      </p:sp>
      <p:sp>
        <p:nvSpPr>
          <p:cNvPr id="5" name="Date Placeholder 4"/>
          <p:cNvSpPr>
            <a:spLocks noGrp="1"/>
          </p:cNvSpPr>
          <p:nvPr>
            <p:ph type="dt" sz="half" idx="2"/>
          </p:nvPr>
        </p:nvSpPr>
        <p:spPr/>
        <p:txBody>
          <a:bodyPr/>
          <a:lstStyle/>
          <a:p>
            <a:fld id="{F1B5D9C4-90A8-4C2B-A99A-F2B4F4CC8B8F}" type="datetime1">
              <a:rPr lang="en-US" smtClean="0">
                <a:solidFill>
                  <a:srgbClr val="052049"/>
                </a:solidFill>
              </a:rPr>
              <a:t>10/1/2015</a:t>
            </a:fld>
            <a:endParaRPr lang="en-US" dirty="0">
              <a:solidFill>
                <a:srgbClr val="052049"/>
              </a:solidFill>
            </a:endParaRPr>
          </a:p>
        </p:txBody>
      </p:sp>
      <p:sp>
        <p:nvSpPr>
          <p:cNvPr id="6" name="Footer Placeholder 5"/>
          <p:cNvSpPr>
            <a:spLocks noGrp="1"/>
          </p:cNvSpPr>
          <p:nvPr>
            <p:ph type="ftr" sz="quarter" idx="3"/>
          </p:nvPr>
        </p:nvSpPr>
        <p:spPr/>
        <p:txBody>
          <a:bodyPr/>
          <a:lstStyle/>
          <a:p>
            <a:r>
              <a:rPr lang="en-US" smtClean="0">
                <a:solidFill>
                  <a:srgbClr val="052049"/>
                </a:solidFill>
              </a:rPr>
              <a:t>Other Support Training</a:t>
            </a:r>
            <a:endParaRPr lang="en-US" dirty="0">
              <a:solidFill>
                <a:srgbClr val="052049"/>
              </a:solidFill>
            </a:endParaRPr>
          </a:p>
        </p:txBody>
      </p:sp>
      <p:sp>
        <p:nvSpPr>
          <p:cNvPr id="7" name="Slide Number Placeholder 6"/>
          <p:cNvSpPr>
            <a:spLocks noGrp="1"/>
          </p:cNvSpPr>
          <p:nvPr>
            <p:ph type="sldNum" sz="quarter" idx="4"/>
          </p:nvPr>
        </p:nvSpPr>
        <p:spPr/>
        <p:txBody>
          <a:bodyPr/>
          <a:lstStyle/>
          <a:p>
            <a:fld id="{7BCC8D0D-EAEC-449D-9161-023DFF90F2E2}" type="slidenum">
              <a:rPr lang="en-US" smtClean="0">
                <a:solidFill>
                  <a:srgbClr val="052049"/>
                </a:solidFill>
              </a:rPr>
              <a:pPr/>
              <a:t>18</a:t>
            </a:fld>
            <a:endParaRPr lang="en-US" dirty="0">
              <a:solidFill>
                <a:srgbClr val="052049"/>
              </a:solidFill>
            </a:endParaRPr>
          </a:p>
        </p:txBody>
      </p:sp>
      <p:sp>
        <p:nvSpPr>
          <p:cNvPr id="8" name="TextBox 7"/>
          <p:cNvSpPr txBox="1"/>
          <p:nvPr/>
        </p:nvSpPr>
        <p:spPr bwMode="auto">
          <a:xfrm>
            <a:off x="766618" y="4683020"/>
            <a:ext cx="7508376" cy="1107996"/>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algn="ctr"/>
            <a:r>
              <a:rPr lang="en-US" sz="2400" b="1" dirty="0">
                <a:solidFill>
                  <a:schemeClr val="accent6"/>
                </a:solidFill>
              </a:rPr>
              <a:t>Failure to meet these requirements puts the University at risk for audit disallowances resulting in significant financial penalties</a:t>
            </a:r>
            <a:endParaRPr lang="en-US" sz="2400" b="1" dirty="0" smtClean="0">
              <a:solidFill>
                <a:schemeClr val="accent6"/>
              </a:solidFill>
            </a:endParaRPr>
          </a:p>
        </p:txBody>
      </p:sp>
    </p:spTree>
    <p:extLst>
      <p:ext uri="{BB962C8B-B14F-4D97-AF65-F5344CB8AC3E}">
        <p14:creationId xmlns:p14="http://schemas.microsoft.com/office/powerpoint/2010/main" val="4013241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Effort Reporting </a:t>
            </a:r>
            <a:endParaRPr lang="en-US" dirty="0"/>
          </a:p>
        </p:txBody>
      </p:sp>
      <p:sp>
        <p:nvSpPr>
          <p:cNvPr id="3" name="Content Placeholder 2"/>
          <p:cNvSpPr>
            <a:spLocks noGrp="1"/>
          </p:cNvSpPr>
          <p:nvPr>
            <p:ph idx="1"/>
          </p:nvPr>
        </p:nvSpPr>
        <p:spPr/>
        <p:txBody>
          <a:bodyPr/>
          <a:lstStyle/>
          <a:p>
            <a:r>
              <a:rPr lang="en-US" dirty="0" smtClean="0"/>
              <a:t>Calculation of effort uses the Institutional Base Salary</a:t>
            </a:r>
          </a:p>
          <a:p>
            <a:pPr lvl="1"/>
            <a:r>
              <a:rPr lang="en-US" dirty="0" smtClean="0"/>
              <a:t>Annual compensation paid by the University for an employee’s appointment</a:t>
            </a:r>
          </a:p>
          <a:p>
            <a:pPr lvl="2"/>
            <a:r>
              <a:rPr lang="en-US" dirty="0" smtClean="0"/>
              <a:t>Includes research, training, patient care or other activities</a:t>
            </a:r>
          </a:p>
          <a:p>
            <a:pPr lvl="2"/>
            <a:r>
              <a:rPr lang="en-US" dirty="0" smtClean="0"/>
              <a:t>100% effort is the total effort associated with the Institutional Base Salary</a:t>
            </a:r>
          </a:p>
          <a:p>
            <a:r>
              <a:rPr lang="en-US" dirty="0" smtClean="0"/>
              <a:t>Current practice is to certify effort within +/- 5%</a:t>
            </a:r>
          </a:p>
          <a:p>
            <a:r>
              <a:rPr lang="en-US" dirty="0" smtClean="0"/>
              <a:t>Incomplete or improper reporting of effort is a compliance violation</a:t>
            </a:r>
          </a:p>
          <a:p>
            <a:pPr lvl="1"/>
            <a:r>
              <a:rPr lang="en-US" dirty="0" smtClean="0"/>
              <a:t>Audit disallowances</a:t>
            </a:r>
          </a:p>
          <a:p>
            <a:pPr lvl="1"/>
            <a:r>
              <a:rPr lang="en-US" dirty="0" smtClean="0"/>
              <a:t>Loss of federal funding</a:t>
            </a:r>
          </a:p>
          <a:p>
            <a:pPr lvl="1"/>
            <a:endParaRPr lang="en-US" dirty="0"/>
          </a:p>
        </p:txBody>
      </p:sp>
      <p:sp>
        <p:nvSpPr>
          <p:cNvPr id="7" name="Text Placeholder 6"/>
          <p:cNvSpPr>
            <a:spLocks noGrp="1"/>
          </p:cNvSpPr>
          <p:nvPr>
            <p:ph type="body" idx="10"/>
          </p:nvPr>
        </p:nvSpPr>
        <p:spPr/>
        <p:txBody>
          <a:bodyPr/>
          <a:lstStyle/>
          <a:p>
            <a:r>
              <a:rPr lang="en-US" dirty="0" smtClean="0"/>
              <a:t>What is Included in UC Effort Reporting</a:t>
            </a:r>
            <a:endParaRPr lang="en-US" dirty="0"/>
          </a:p>
        </p:txBody>
      </p:sp>
      <p:sp>
        <p:nvSpPr>
          <p:cNvPr id="4" name="Date Placeholder 3"/>
          <p:cNvSpPr>
            <a:spLocks noGrp="1"/>
          </p:cNvSpPr>
          <p:nvPr>
            <p:ph type="dt" sz="half" idx="2"/>
          </p:nvPr>
        </p:nvSpPr>
        <p:spPr/>
        <p:txBody>
          <a:bodyPr/>
          <a:lstStyle/>
          <a:p>
            <a:fld id="{BC919AB3-E2C0-4D0C-9805-49A9A9066FF7}" type="datetime1">
              <a:rPr lang="en-US" smtClean="0">
                <a:solidFill>
                  <a:srgbClr val="052049"/>
                </a:solidFill>
              </a:rPr>
              <a:t>10/1/2015</a:t>
            </a:fld>
            <a:endParaRPr lang="en-US" dirty="0">
              <a:solidFill>
                <a:srgbClr val="052049"/>
              </a:solidFill>
            </a:endParaRPr>
          </a:p>
        </p:txBody>
      </p:sp>
      <p:sp>
        <p:nvSpPr>
          <p:cNvPr id="5" name="Footer Placeholder 4"/>
          <p:cNvSpPr>
            <a:spLocks noGrp="1"/>
          </p:cNvSpPr>
          <p:nvPr>
            <p:ph type="ftr" sz="quarter" idx="3"/>
          </p:nvPr>
        </p:nvSpPr>
        <p:spPr/>
        <p:txBody>
          <a:bodyPr/>
          <a:lstStyle/>
          <a:p>
            <a:r>
              <a:rPr lang="en-US" smtClean="0">
                <a:solidFill>
                  <a:srgbClr val="052049"/>
                </a:solidFill>
              </a:rPr>
              <a:t>Other Support Training</a:t>
            </a:r>
            <a:endParaRPr lang="en-US" dirty="0">
              <a:solidFill>
                <a:srgbClr val="052049"/>
              </a:solidFill>
            </a:endParaRPr>
          </a:p>
        </p:txBody>
      </p:sp>
      <p:sp>
        <p:nvSpPr>
          <p:cNvPr id="6" name="Slide Number Placeholder 5"/>
          <p:cNvSpPr>
            <a:spLocks noGrp="1"/>
          </p:cNvSpPr>
          <p:nvPr>
            <p:ph type="sldNum" sz="quarter" idx="4"/>
          </p:nvPr>
        </p:nvSpPr>
        <p:spPr/>
        <p:txBody>
          <a:bodyPr/>
          <a:lstStyle/>
          <a:p>
            <a:fld id="{7BCC8D0D-EAEC-449D-9161-023DFF90F2E2}" type="slidenum">
              <a:rPr lang="en-US" smtClean="0">
                <a:solidFill>
                  <a:srgbClr val="052049"/>
                </a:solidFill>
              </a:rPr>
              <a:pPr/>
              <a:t>19</a:t>
            </a:fld>
            <a:endParaRPr lang="en-US" dirty="0">
              <a:solidFill>
                <a:srgbClr val="052049"/>
              </a:solidFill>
            </a:endParaRPr>
          </a:p>
        </p:txBody>
      </p:sp>
      <p:sp>
        <p:nvSpPr>
          <p:cNvPr id="8" name="TextBox 7"/>
          <p:cNvSpPr txBox="1"/>
          <p:nvPr/>
        </p:nvSpPr>
        <p:spPr bwMode="auto">
          <a:xfrm>
            <a:off x="817685" y="973704"/>
            <a:ext cx="3522246" cy="584775"/>
          </a:xfrm>
          <a:prstGeom prst="rect">
            <a:avLst/>
          </a:prstGeom>
          <a:noFill/>
          <a:ln w="19050" algn="ctr">
            <a:noFill/>
            <a:miter lim="800000"/>
            <a:headEnd/>
            <a:tailEnd/>
          </a:ln>
        </p:spPr>
        <p:txBody>
          <a:bodyPr wrap="none" lIns="0" tIns="0" rIns="0" bIns="0" rtlCol="0">
            <a:spAutoFit/>
          </a:bodyPr>
          <a:lstStyle/>
          <a:p>
            <a:pPr marL="0" lvl="1"/>
            <a:r>
              <a:rPr lang="en-US" u="sng" dirty="0">
                <a:hlinkClick r:id="rId2"/>
              </a:rPr>
              <a:t>http://controller.ucsf.edu/pam/ers.asp</a:t>
            </a:r>
            <a:endParaRPr lang="en-US" dirty="0"/>
          </a:p>
          <a:p>
            <a:endParaRPr lang="en-US" sz="2000" dirty="0" err="1" smtClean="0"/>
          </a:p>
        </p:txBody>
      </p:sp>
    </p:spTree>
    <p:extLst>
      <p:ext uri="{BB962C8B-B14F-4D97-AF65-F5344CB8AC3E}">
        <p14:creationId xmlns:p14="http://schemas.microsoft.com/office/powerpoint/2010/main" val="3189275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Acknowledgements</a:t>
            </a:r>
            <a:endParaRPr lang="en-US" dirty="0"/>
          </a:p>
        </p:txBody>
      </p:sp>
      <p:sp>
        <p:nvSpPr>
          <p:cNvPr id="4" name="Text Placeholder 3"/>
          <p:cNvSpPr>
            <a:spLocks noGrp="1"/>
          </p:cNvSpPr>
          <p:nvPr>
            <p:ph type="body" idx="10"/>
          </p:nvPr>
        </p:nvSpPr>
        <p:spPr/>
        <p:txBody>
          <a:bodyPr/>
          <a:lstStyle/>
          <a:p>
            <a:endParaRPr lang="en-US" dirty="0"/>
          </a:p>
        </p:txBody>
      </p:sp>
      <p:sp>
        <p:nvSpPr>
          <p:cNvPr id="5" name="Date Placeholder 4"/>
          <p:cNvSpPr>
            <a:spLocks noGrp="1"/>
          </p:cNvSpPr>
          <p:nvPr>
            <p:ph type="dt" sz="half" idx="2"/>
          </p:nvPr>
        </p:nvSpPr>
        <p:spPr/>
        <p:txBody>
          <a:bodyPr/>
          <a:lstStyle/>
          <a:p>
            <a:fld id="{EE66E162-5EDF-4ACB-A40E-3DB2F3990316}"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49879925"/>
              </p:ext>
            </p:extLst>
          </p:nvPr>
        </p:nvGraphicFramePr>
        <p:xfrm>
          <a:off x="661988" y="2022475"/>
          <a:ext cx="8324850" cy="5059680"/>
        </p:xfrm>
        <a:graphic>
          <a:graphicData uri="http://schemas.openxmlformats.org/drawingml/2006/table">
            <a:tbl>
              <a:tblPr firstRow="1" bandRow="1">
                <a:tableStyleId>{2D5ABB26-0587-4C30-8999-92F81FD0307C}</a:tableStyleId>
              </a:tblPr>
              <a:tblGrid>
                <a:gridCol w="4162425"/>
                <a:gridCol w="4162425"/>
              </a:tblGrid>
              <a:tr h="370840">
                <a:tc>
                  <a:txBody>
                    <a:bodyPr/>
                    <a:lstStyle/>
                    <a:p>
                      <a:r>
                        <a:rPr lang="en-US" sz="4000" dirty="0" smtClean="0"/>
                        <a:t>Departments:</a:t>
                      </a:r>
                    </a:p>
                    <a:p>
                      <a:pPr>
                        <a:tabLst>
                          <a:tab pos="3657600" algn="l"/>
                        </a:tabLst>
                      </a:pPr>
                      <a:r>
                        <a:rPr lang="en-US" sz="4000" dirty="0" smtClean="0"/>
                        <a:t>Ross </a:t>
                      </a:r>
                      <a:r>
                        <a:rPr lang="en-US" sz="4000" dirty="0" smtClean="0"/>
                        <a:t>Beard</a:t>
                      </a:r>
                      <a:endParaRPr lang="en-US" sz="4000" dirty="0" smtClean="0"/>
                    </a:p>
                    <a:p>
                      <a:pPr>
                        <a:tabLst>
                          <a:tab pos="3657600" algn="l"/>
                        </a:tabLst>
                      </a:pPr>
                      <a:r>
                        <a:rPr lang="en-US" sz="4000" dirty="0" smtClean="0"/>
                        <a:t>Susan Lau</a:t>
                      </a:r>
                    </a:p>
                    <a:p>
                      <a:pPr>
                        <a:tabLst>
                          <a:tab pos="3657600" algn="l"/>
                        </a:tabLst>
                      </a:pPr>
                      <a:r>
                        <a:rPr lang="en-US" sz="4000" dirty="0" smtClean="0"/>
                        <a:t>Pasang Sherpa </a:t>
                      </a:r>
                    </a:p>
                    <a:p>
                      <a:pPr>
                        <a:tabLst>
                          <a:tab pos="3657600" algn="l"/>
                        </a:tabLst>
                      </a:pPr>
                      <a:r>
                        <a:rPr lang="en-US" sz="4000" dirty="0" smtClean="0"/>
                        <a:t>Christine Razler</a:t>
                      </a:r>
                    </a:p>
                    <a:p>
                      <a:pPr>
                        <a:tabLst>
                          <a:tab pos="3657600" algn="l"/>
                        </a:tabLst>
                      </a:pPr>
                      <a:r>
                        <a:rPr lang="en-US" sz="4000" dirty="0" smtClean="0"/>
                        <a:t>Pat Wirattigowit</a:t>
                      </a:r>
                    </a:p>
                    <a:p>
                      <a:endParaRPr lang="en-US" sz="4000" dirty="0"/>
                    </a:p>
                  </a:txBody>
                  <a:tcPr/>
                </a:tc>
                <a:tc>
                  <a:txBody>
                    <a:bodyPr/>
                    <a:lstStyle/>
                    <a:p>
                      <a:r>
                        <a:rPr lang="en-US" sz="4000" dirty="0" smtClean="0"/>
                        <a:t>Controller’s Office:</a:t>
                      </a:r>
                    </a:p>
                    <a:p>
                      <a:r>
                        <a:rPr lang="en-US" sz="4000" dirty="0" smtClean="0"/>
                        <a:t>Ellyn McCaffrey </a:t>
                      </a:r>
                    </a:p>
                    <a:p>
                      <a:r>
                        <a:rPr lang="en-US" sz="4000" dirty="0" smtClean="0"/>
                        <a:t>Rick</a:t>
                      </a:r>
                      <a:r>
                        <a:rPr lang="en-US" sz="4000" baseline="0" dirty="0" smtClean="0"/>
                        <a:t> Blair</a:t>
                      </a:r>
                    </a:p>
                    <a:p>
                      <a:r>
                        <a:rPr lang="en-US" sz="4000" baseline="0" dirty="0" smtClean="0"/>
                        <a:t>MC </a:t>
                      </a:r>
                      <a:r>
                        <a:rPr lang="en-US" sz="4000" baseline="0" dirty="0" smtClean="0"/>
                        <a:t>Gaisbauer</a:t>
                      </a:r>
                      <a:endParaRPr lang="en-US" sz="4000" dirty="0"/>
                    </a:p>
                  </a:txBody>
                  <a:tcPr/>
                </a:tc>
              </a:tr>
              <a:tr h="370840">
                <a:tc>
                  <a:txBody>
                    <a:bodyPr/>
                    <a:lstStyle/>
                    <a:p>
                      <a:endParaRPr lang="en-US" sz="4000" dirty="0"/>
                    </a:p>
                  </a:txBody>
                  <a:tcPr/>
                </a:tc>
                <a:tc>
                  <a:txBody>
                    <a:bodyPr/>
                    <a:lstStyle/>
                    <a:p>
                      <a:endParaRPr lang="en-US" sz="4000" dirty="0"/>
                    </a:p>
                  </a:txBody>
                  <a:tcPr/>
                </a:tc>
              </a:tr>
            </a:tbl>
          </a:graphicData>
        </a:graphic>
      </p:graphicFrame>
    </p:spTree>
    <p:extLst>
      <p:ext uri="{BB962C8B-B14F-4D97-AF65-F5344CB8AC3E}">
        <p14:creationId xmlns:p14="http://schemas.microsoft.com/office/powerpoint/2010/main" val="4603457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Other Support – What is the current state at the time of OS request and potential overlap and proposed resolution</a:t>
            </a:r>
          </a:p>
          <a:p>
            <a:r>
              <a:rPr lang="en-US" dirty="0" smtClean="0"/>
              <a:t>All Personnel – Effort devoted in the current budget period of progress report being prepared</a:t>
            </a:r>
          </a:p>
          <a:p>
            <a:r>
              <a:rPr lang="en-US" dirty="0" smtClean="0"/>
              <a:t>Effort Reporting – After the fact effort certification for every 6 month interval</a:t>
            </a:r>
          </a:p>
          <a:p>
            <a:pPr marL="0" indent="0">
              <a:buNone/>
            </a:pPr>
            <a:r>
              <a:rPr lang="en-US" dirty="0" smtClean="0"/>
              <a:t> </a:t>
            </a:r>
            <a:endParaRPr lang="en-US" dirty="0"/>
          </a:p>
        </p:txBody>
      </p:sp>
      <p:sp>
        <p:nvSpPr>
          <p:cNvPr id="4" name="Text Placeholder 3"/>
          <p:cNvSpPr>
            <a:spLocks noGrp="1"/>
          </p:cNvSpPr>
          <p:nvPr>
            <p:ph type="body" idx="10"/>
          </p:nvPr>
        </p:nvSpPr>
        <p:spPr/>
        <p:txBody>
          <a:bodyPr/>
          <a:lstStyle/>
          <a:p>
            <a:endParaRPr lang="en-US" dirty="0"/>
          </a:p>
        </p:txBody>
      </p:sp>
      <p:sp>
        <p:nvSpPr>
          <p:cNvPr id="5" name="Date Placeholder 4"/>
          <p:cNvSpPr>
            <a:spLocks noGrp="1"/>
          </p:cNvSpPr>
          <p:nvPr>
            <p:ph type="dt" sz="half" idx="2"/>
          </p:nvPr>
        </p:nvSpPr>
        <p:spPr/>
        <p:txBody>
          <a:bodyPr/>
          <a:lstStyle/>
          <a:p>
            <a:fld id="{93E7BB94-556B-4B2C-B681-30ECB72B753E}"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1890404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Other Support vs </a:t>
            </a:r>
            <a:r>
              <a:rPr lang="en-US" dirty="0" err="1" smtClean="0"/>
              <a:t>Biosketches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93039844"/>
              </p:ext>
            </p:extLst>
          </p:nvPr>
        </p:nvGraphicFramePr>
        <p:xfrm>
          <a:off x="175844" y="1398221"/>
          <a:ext cx="8660424" cy="4221480"/>
        </p:xfrm>
        <a:graphic>
          <a:graphicData uri="http://schemas.openxmlformats.org/drawingml/2006/table">
            <a:tbl>
              <a:tblPr firstRow="1" bandRow="1">
                <a:tableStyleId>{5C22544A-7EE6-4342-B048-85BDC9FD1C3A}</a:tableStyleId>
              </a:tblPr>
              <a:tblGrid>
                <a:gridCol w="1082553"/>
                <a:gridCol w="1082553"/>
                <a:gridCol w="1082553"/>
                <a:gridCol w="1082553"/>
                <a:gridCol w="1082553"/>
                <a:gridCol w="1082553"/>
                <a:gridCol w="1082553"/>
                <a:gridCol w="1082553"/>
              </a:tblGrid>
              <a:tr h="370840">
                <a:tc>
                  <a:txBody>
                    <a:bodyPr/>
                    <a:lstStyle/>
                    <a:p>
                      <a:r>
                        <a:rPr lang="en-US" sz="1400" dirty="0" smtClean="0"/>
                        <a:t>NIH</a:t>
                      </a:r>
                      <a:r>
                        <a:rPr lang="en-US" sz="1400" baseline="0" dirty="0" smtClean="0"/>
                        <a:t> Form</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r>
                        <a:rPr lang="en-US" sz="1400" dirty="0" smtClean="0"/>
                        <a:t>Project #</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Dates</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Person</a:t>
                      </a:r>
                      <a:r>
                        <a:rPr lang="en-US" sz="1400" baseline="0" dirty="0" smtClean="0"/>
                        <a:t> Months</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Source </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Annual DC</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Title</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Major Goals</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solidFill>
                            <a:schemeClr val="bg1"/>
                          </a:solidFill>
                        </a:rPr>
                        <a:t>JIT Other Support</a:t>
                      </a:r>
                      <a:endParaRPr lang="en-US" sz="1400"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solidFill>
                            <a:schemeClr val="bg1"/>
                          </a:solidFill>
                        </a:rPr>
                        <a:t>RPPR Other Support</a:t>
                      </a:r>
                      <a:endParaRPr lang="en-US" sz="1400"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dirty="0" smtClean="0">
                          <a:solidFill>
                            <a:schemeClr val="bg1"/>
                          </a:solidFill>
                        </a:rPr>
                        <a:t>Biosketch </a:t>
                      </a:r>
                      <a:endParaRPr lang="en-US" sz="1400"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NO</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NO</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YES</a:t>
                      </a:r>
                      <a:endParaRPr lang="en-US" sz="18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1400" b="1" dirty="0" smtClean="0">
                          <a:solidFill>
                            <a:schemeClr val="bg1"/>
                          </a:solidFill>
                        </a:rPr>
                        <a:t>NIH Form</a:t>
                      </a:r>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Roles</a:t>
                      </a:r>
                    </a:p>
                    <a:p>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smtClean="0">
                          <a:solidFill>
                            <a:schemeClr val="bg1"/>
                          </a:solidFill>
                        </a:rPr>
                        <a:t>Overlap</a:t>
                      </a:r>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smtClean="0">
                          <a:solidFill>
                            <a:schemeClr val="bg1"/>
                          </a:solidFill>
                        </a:rPr>
                        <a:t>Active </a:t>
                      </a:r>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smtClean="0">
                          <a:solidFill>
                            <a:schemeClr val="bg1"/>
                          </a:solidFill>
                        </a:rPr>
                        <a:t>Pending </a:t>
                      </a:r>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smtClean="0">
                          <a:solidFill>
                            <a:schemeClr val="bg1"/>
                          </a:solidFill>
                        </a:rPr>
                        <a:t>Completed</a:t>
                      </a:r>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smtClean="0">
                          <a:solidFill>
                            <a:schemeClr val="bg1"/>
                          </a:solidFill>
                        </a:rPr>
                        <a:t>Inactive</a:t>
                      </a:r>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1400" b="1" dirty="0" smtClean="0">
                          <a:solidFill>
                            <a:schemeClr val="bg1"/>
                          </a:solidFill>
                        </a:rPr>
                        <a:t>When</a:t>
                      </a:r>
                      <a:r>
                        <a:rPr lang="en-US" sz="1400" b="1" baseline="0" dirty="0" smtClean="0">
                          <a:solidFill>
                            <a:schemeClr val="bg1"/>
                          </a:solidFill>
                        </a:rPr>
                        <a:t> submitted</a:t>
                      </a:r>
                      <a:endParaRPr lang="en-US" sz="1400" b="1"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sz="1400" dirty="0" smtClean="0">
                          <a:solidFill>
                            <a:schemeClr val="bg1"/>
                          </a:solidFill>
                        </a:rPr>
                        <a:t>JIT Other Support</a:t>
                      </a:r>
                      <a:endParaRPr lang="en-US" sz="1400"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JIT</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370840">
                <a:tc>
                  <a:txBody>
                    <a:bodyPr/>
                    <a:lstStyle/>
                    <a:p>
                      <a:r>
                        <a:rPr lang="en-US" sz="1400" dirty="0" smtClean="0">
                          <a:solidFill>
                            <a:schemeClr val="bg1"/>
                          </a:solidFill>
                        </a:rPr>
                        <a:t>RPPR Other Support</a:t>
                      </a:r>
                      <a:endParaRPr lang="en-US" sz="1400"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400" dirty="0" smtClean="0"/>
                        <a:t>PROGRESS</a:t>
                      </a:r>
                      <a:r>
                        <a:rPr lang="en-US" sz="1400" baseline="0" dirty="0" smtClean="0"/>
                        <a:t> REPORT</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370840">
                <a:tc>
                  <a:txBody>
                    <a:bodyPr/>
                    <a:lstStyle/>
                    <a:p>
                      <a:r>
                        <a:rPr lang="en-US" sz="1400" dirty="0" smtClean="0">
                          <a:solidFill>
                            <a:schemeClr val="bg1"/>
                          </a:solidFill>
                        </a:rPr>
                        <a:t>Biosketch </a:t>
                      </a:r>
                      <a:endParaRPr lang="en-US" sz="1400" dirty="0">
                        <a:solidFill>
                          <a:schemeClr val="bg1"/>
                        </a:solidFill>
                      </a:endParaRPr>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YES</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dirty="0" smtClean="0"/>
                        <a:t>NO</a:t>
                      </a:r>
                      <a:endParaRPr lang="en-US"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a:r>
                        <a:rPr lang="en-US" sz="1400" dirty="0" smtClean="0"/>
                        <a:t>PROPOSAL</a:t>
                      </a:r>
                      <a:endParaRPr lang="en-US" sz="1400" dirty="0"/>
                    </a:p>
                  </a:txBody>
                  <a:tcP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bl>
          </a:graphicData>
        </a:graphic>
      </p:graphicFrame>
      <p:sp>
        <p:nvSpPr>
          <p:cNvPr id="5" name="Date Placeholder 4"/>
          <p:cNvSpPr>
            <a:spLocks noGrp="1"/>
          </p:cNvSpPr>
          <p:nvPr>
            <p:ph type="dt" sz="half" idx="2"/>
          </p:nvPr>
        </p:nvSpPr>
        <p:spPr/>
        <p:txBody>
          <a:bodyPr/>
          <a:lstStyle/>
          <a:p>
            <a:fld id="{8CB7A8F5-F063-4903-9232-EB075B25A7B0}"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spTree>
    <p:extLst>
      <p:ext uri="{BB962C8B-B14F-4D97-AF65-F5344CB8AC3E}">
        <p14:creationId xmlns:p14="http://schemas.microsoft.com/office/powerpoint/2010/main" val="56642591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6DD5ECB-E3D5-47A2-96A6-5137FE46B05E}" type="datetime1">
              <a:rPr lang="en-US" smtClean="0"/>
              <a:t>10/1/2015</a:t>
            </a:fld>
            <a:endParaRPr lang="en-US" dirty="0"/>
          </a:p>
        </p:txBody>
      </p:sp>
      <p:sp>
        <p:nvSpPr>
          <p:cNvPr id="5" name="Footer Placeholder 4"/>
          <p:cNvSpPr>
            <a:spLocks noGrp="1"/>
          </p:cNvSpPr>
          <p:nvPr>
            <p:ph type="ftr" sz="quarter" idx="3"/>
          </p:nvPr>
        </p:nvSpPr>
        <p:spPr/>
        <p:txBody>
          <a:bodyPr/>
          <a:lstStyle/>
          <a:p>
            <a:r>
              <a:rPr lang="en-US" smtClean="0"/>
              <a:t>Other Support Training</a:t>
            </a:r>
            <a:endParaRPr lang="en-US" dirty="0"/>
          </a:p>
        </p:txBody>
      </p:sp>
      <p:sp>
        <p:nvSpPr>
          <p:cNvPr id="6" name="Slide Number Placeholder 5"/>
          <p:cNvSpPr>
            <a:spLocks noGrp="1"/>
          </p:cNvSpPr>
          <p:nvPr>
            <p:ph type="sldNum" sz="quarter" idx="4"/>
          </p:nvPr>
        </p:nvSpPr>
        <p:spPr/>
        <p:txBody>
          <a:bodyPr/>
          <a:lstStyle/>
          <a:p>
            <a:fld id="{7BCC8D0D-EAEC-449D-9161-023DFF90F2E2}" type="slidenum">
              <a:rPr lang="en-US" smtClean="0"/>
              <a:pPr/>
              <a:t>22</a:t>
            </a:fld>
            <a:endParaRPr lang="en-US" dirty="0"/>
          </a:p>
        </p:txBody>
      </p:sp>
      <p:sp>
        <p:nvSpPr>
          <p:cNvPr id="9" name="Freeform 8"/>
          <p:cNvSpPr/>
          <p:nvPr/>
        </p:nvSpPr>
        <p:spPr>
          <a:xfrm>
            <a:off x="304800" y="1752601"/>
            <a:ext cx="1931912" cy="1266765"/>
          </a:xfrm>
          <a:custGeom>
            <a:avLst/>
            <a:gdLst>
              <a:gd name="connsiteX0" fmla="*/ 0 w 1568117"/>
              <a:gd name="connsiteY0" fmla="*/ 87681 h 876805"/>
              <a:gd name="connsiteX1" fmla="*/ 87681 w 1568117"/>
              <a:gd name="connsiteY1" fmla="*/ 0 h 876805"/>
              <a:gd name="connsiteX2" fmla="*/ 1480437 w 1568117"/>
              <a:gd name="connsiteY2" fmla="*/ 0 h 876805"/>
              <a:gd name="connsiteX3" fmla="*/ 1568118 w 1568117"/>
              <a:gd name="connsiteY3" fmla="*/ 87681 h 876805"/>
              <a:gd name="connsiteX4" fmla="*/ 1568117 w 1568117"/>
              <a:gd name="connsiteY4" fmla="*/ 789125 h 876805"/>
              <a:gd name="connsiteX5" fmla="*/ 1480436 w 1568117"/>
              <a:gd name="connsiteY5" fmla="*/ 876806 h 876805"/>
              <a:gd name="connsiteX6" fmla="*/ 87681 w 1568117"/>
              <a:gd name="connsiteY6" fmla="*/ 876805 h 876805"/>
              <a:gd name="connsiteX7" fmla="*/ 0 w 1568117"/>
              <a:gd name="connsiteY7" fmla="*/ 789124 h 876805"/>
              <a:gd name="connsiteX8" fmla="*/ 0 w 1568117"/>
              <a:gd name="connsiteY8" fmla="*/ 87681 h 8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17" h="876805">
                <a:moveTo>
                  <a:pt x="0" y="87681"/>
                </a:moveTo>
                <a:cubicBezTo>
                  <a:pt x="0" y="39256"/>
                  <a:pt x="39256" y="0"/>
                  <a:pt x="87681" y="0"/>
                </a:cubicBezTo>
                <a:lnTo>
                  <a:pt x="1480437" y="0"/>
                </a:lnTo>
                <a:cubicBezTo>
                  <a:pt x="1528862" y="0"/>
                  <a:pt x="1568118" y="39256"/>
                  <a:pt x="1568118" y="87681"/>
                </a:cubicBezTo>
                <a:cubicBezTo>
                  <a:pt x="1568118" y="321496"/>
                  <a:pt x="1568117" y="555310"/>
                  <a:pt x="1568117" y="789125"/>
                </a:cubicBezTo>
                <a:cubicBezTo>
                  <a:pt x="1568117" y="837550"/>
                  <a:pt x="1528861" y="876806"/>
                  <a:pt x="1480436" y="876806"/>
                </a:cubicBezTo>
                <a:lnTo>
                  <a:pt x="87681" y="876805"/>
                </a:lnTo>
                <a:cubicBezTo>
                  <a:pt x="39256" y="876805"/>
                  <a:pt x="0" y="837549"/>
                  <a:pt x="0" y="789124"/>
                </a:cubicBezTo>
                <a:lnTo>
                  <a:pt x="0" y="876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49419" numCol="1" spcCol="1270" anchor="t" anchorCtr="0">
            <a:noAutofit/>
          </a:bodyPr>
          <a:lstStyle/>
          <a:p>
            <a:pPr lvl="0" algn="l" defTabSz="666750">
              <a:lnSpc>
                <a:spcPct val="90000"/>
              </a:lnSpc>
              <a:spcBef>
                <a:spcPct val="0"/>
              </a:spcBef>
              <a:spcAft>
                <a:spcPct val="35000"/>
              </a:spcAft>
            </a:pPr>
            <a:r>
              <a:rPr lang="en-US" kern="1200" dirty="0" smtClean="0"/>
              <a:t>Proposals </a:t>
            </a:r>
            <a:endParaRPr lang="en-US" kern="1200" dirty="0"/>
          </a:p>
        </p:txBody>
      </p:sp>
      <p:sp>
        <p:nvSpPr>
          <p:cNvPr id="10" name="Freeform 9"/>
          <p:cNvSpPr/>
          <p:nvPr/>
        </p:nvSpPr>
        <p:spPr>
          <a:xfrm>
            <a:off x="700493" y="2597111"/>
            <a:ext cx="1931912" cy="1365290"/>
          </a:xfrm>
          <a:custGeom>
            <a:avLst/>
            <a:gdLst>
              <a:gd name="connsiteX0" fmla="*/ 0 w 1568117"/>
              <a:gd name="connsiteY0" fmla="*/ 94500 h 945000"/>
              <a:gd name="connsiteX1" fmla="*/ 94500 w 1568117"/>
              <a:gd name="connsiteY1" fmla="*/ 0 h 945000"/>
              <a:gd name="connsiteX2" fmla="*/ 1473617 w 1568117"/>
              <a:gd name="connsiteY2" fmla="*/ 0 h 945000"/>
              <a:gd name="connsiteX3" fmla="*/ 1568117 w 1568117"/>
              <a:gd name="connsiteY3" fmla="*/ 94500 h 945000"/>
              <a:gd name="connsiteX4" fmla="*/ 1568117 w 1568117"/>
              <a:gd name="connsiteY4" fmla="*/ 850500 h 945000"/>
              <a:gd name="connsiteX5" fmla="*/ 1473617 w 1568117"/>
              <a:gd name="connsiteY5" fmla="*/ 945000 h 945000"/>
              <a:gd name="connsiteX6" fmla="*/ 94500 w 1568117"/>
              <a:gd name="connsiteY6" fmla="*/ 945000 h 945000"/>
              <a:gd name="connsiteX7" fmla="*/ 0 w 1568117"/>
              <a:gd name="connsiteY7" fmla="*/ 850500 h 945000"/>
              <a:gd name="connsiteX8" fmla="*/ 0 w 1568117"/>
              <a:gd name="connsiteY8" fmla="*/ 94500 h 9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17" h="945000">
                <a:moveTo>
                  <a:pt x="0" y="94500"/>
                </a:moveTo>
                <a:cubicBezTo>
                  <a:pt x="0" y="42309"/>
                  <a:pt x="42309" y="0"/>
                  <a:pt x="94500" y="0"/>
                </a:cubicBezTo>
                <a:lnTo>
                  <a:pt x="1473617" y="0"/>
                </a:lnTo>
                <a:cubicBezTo>
                  <a:pt x="1525808" y="0"/>
                  <a:pt x="1568117" y="42309"/>
                  <a:pt x="1568117" y="94500"/>
                </a:cubicBezTo>
                <a:lnTo>
                  <a:pt x="1568117" y="850500"/>
                </a:lnTo>
                <a:cubicBezTo>
                  <a:pt x="1568117" y="902691"/>
                  <a:pt x="1525808" y="945000"/>
                  <a:pt x="1473617" y="945000"/>
                </a:cubicBezTo>
                <a:lnTo>
                  <a:pt x="94500" y="945000"/>
                </a:lnTo>
                <a:cubicBezTo>
                  <a:pt x="42309" y="945000"/>
                  <a:pt x="0" y="902691"/>
                  <a:pt x="0" y="850500"/>
                </a:cubicBezTo>
                <a:lnTo>
                  <a:pt x="0" y="945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4358" tIns="134358" rIns="134358" bIns="134358" numCol="1" spcCol="1270" anchor="t" anchorCtr="0">
            <a:noAutofit/>
          </a:bodyPr>
          <a:lstStyle/>
          <a:p>
            <a:pPr marL="114300" lvl="1" indent="-114300" algn="l" defTabSz="666750">
              <a:lnSpc>
                <a:spcPct val="90000"/>
              </a:lnSpc>
              <a:spcBef>
                <a:spcPct val="0"/>
              </a:spcBef>
              <a:spcAft>
                <a:spcPct val="15000"/>
              </a:spcAft>
              <a:buChar char="••"/>
            </a:pPr>
            <a:r>
              <a:rPr lang="en-US" kern="1200" dirty="0" smtClean="0"/>
              <a:t>eProposal</a:t>
            </a:r>
          </a:p>
          <a:p>
            <a:pPr marL="0" lvl="1" algn="l" defTabSz="666750">
              <a:lnSpc>
                <a:spcPct val="90000"/>
              </a:lnSpc>
              <a:spcBef>
                <a:spcPct val="0"/>
              </a:spcBef>
              <a:spcAft>
                <a:spcPct val="15000"/>
              </a:spcAft>
            </a:pPr>
            <a:endParaRPr lang="en-US" kern="1200" dirty="0" smtClean="0"/>
          </a:p>
          <a:p>
            <a:pPr marL="0" lvl="1" algn="l" defTabSz="666750">
              <a:lnSpc>
                <a:spcPct val="90000"/>
              </a:lnSpc>
              <a:spcBef>
                <a:spcPct val="0"/>
              </a:spcBef>
              <a:spcAft>
                <a:spcPct val="15000"/>
              </a:spcAft>
            </a:pPr>
            <a:endParaRPr lang="en-US" kern="1200" dirty="0"/>
          </a:p>
        </p:txBody>
      </p:sp>
      <p:sp>
        <p:nvSpPr>
          <p:cNvPr id="11" name="Freeform 10"/>
          <p:cNvSpPr/>
          <p:nvPr/>
        </p:nvSpPr>
        <p:spPr>
          <a:xfrm>
            <a:off x="2529584" y="1892829"/>
            <a:ext cx="620886" cy="564054"/>
          </a:xfrm>
          <a:custGeom>
            <a:avLst/>
            <a:gdLst>
              <a:gd name="connsiteX0" fmla="*/ 0 w 503968"/>
              <a:gd name="connsiteY0" fmla="*/ 78083 h 390416"/>
              <a:gd name="connsiteX1" fmla="*/ 308760 w 503968"/>
              <a:gd name="connsiteY1" fmla="*/ 78083 h 390416"/>
              <a:gd name="connsiteX2" fmla="*/ 308760 w 503968"/>
              <a:gd name="connsiteY2" fmla="*/ 0 h 390416"/>
              <a:gd name="connsiteX3" fmla="*/ 503968 w 503968"/>
              <a:gd name="connsiteY3" fmla="*/ 195208 h 390416"/>
              <a:gd name="connsiteX4" fmla="*/ 308760 w 503968"/>
              <a:gd name="connsiteY4" fmla="*/ 390416 h 390416"/>
              <a:gd name="connsiteX5" fmla="*/ 308760 w 503968"/>
              <a:gd name="connsiteY5" fmla="*/ 312333 h 390416"/>
              <a:gd name="connsiteX6" fmla="*/ 0 w 503968"/>
              <a:gd name="connsiteY6" fmla="*/ 312333 h 390416"/>
              <a:gd name="connsiteX7" fmla="*/ 0 w 503968"/>
              <a:gd name="connsiteY7" fmla="*/ 78083 h 39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968" h="390416">
                <a:moveTo>
                  <a:pt x="0" y="78083"/>
                </a:moveTo>
                <a:lnTo>
                  <a:pt x="308760" y="78083"/>
                </a:lnTo>
                <a:lnTo>
                  <a:pt x="308760" y="0"/>
                </a:lnTo>
                <a:lnTo>
                  <a:pt x="503968" y="195208"/>
                </a:lnTo>
                <a:lnTo>
                  <a:pt x="308760" y="390416"/>
                </a:lnTo>
                <a:lnTo>
                  <a:pt x="308760" y="312333"/>
                </a:lnTo>
                <a:lnTo>
                  <a:pt x="0" y="312333"/>
                </a:lnTo>
                <a:lnTo>
                  <a:pt x="0" y="7808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083" rIns="117125" bIns="78083" numCol="1" spcCol="1270" anchor="ctr" anchorCtr="0">
            <a:noAutofit/>
          </a:bodyPr>
          <a:lstStyle/>
          <a:p>
            <a:pPr lvl="0" algn="ctr" defTabSz="533400">
              <a:lnSpc>
                <a:spcPct val="90000"/>
              </a:lnSpc>
              <a:spcBef>
                <a:spcPct val="0"/>
              </a:spcBef>
              <a:spcAft>
                <a:spcPct val="35000"/>
              </a:spcAft>
            </a:pPr>
            <a:endParaRPr lang="en-US" sz="1200" kern="1200"/>
          </a:p>
        </p:txBody>
      </p:sp>
      <p:sp>
        <p:nvSpPr>
          <p:cNvPr id="12" name="Freeform 11"/>
          <p:cNvSpPr/>
          <p:nvPr/>
        </p:nvSpPr>
        <p:spPr>
          <a:xfrm>
            <a:off x="3408197" y="1752601"/>
            <a:ext cx="1931912" cy="1266765"/>
          </a:xfrm>
          <a:custGeom>
            <a:avLst/>
            <a:gdLst>
              <a:gd name="connsiteX0" fmla="*/ 0 w 1568117"/>
              <a:gd name="connsiteY0" fmla="*/ 87681 h 876805"/>
              <a:gd name="connsiteX1" fmla="*/ 87681 w 1568117"/>
              <a:gd name="connsiteY1" fmla="*/ 0 h 876805"/>
              <a:gd name="connsiteX2" fmla="*/ 1480437 w 1568117"/>
              <a:gd name="connsiteY2" fmla="*/ 0 h 876805"/>
              <a:gd name="connsiteX3" fmla="*/ 1568118 w 1568117"/>
              <a:gd name="connsiteY3" fmla="*/ 87681 h 876805"/>
              <a:gd name="connsiteX4" fmla="*/ 1568117 w 1568117"/>
              <a:gd name="connsiteY4" fmla="*/ 789125 h 876805"/>
              <a:gd name="connsiteX5" fmla="*/ 1480436 w 1568117"/>
              <a:gd name="connsiteY5" fmla="*/ 876806 h 876805"/>
              <a:gd name="connsiteX6" fmla="*/ 87681 w 1568117"/>
              <a:gd name="connsiteY6" fmla="*/ 876805 h 876805"/>
              <a:gd name="connsiteX7" fmla="*/ 0 w 1568117"/>
              <a:gd name="connsiteY7" fmla="*/ 789124 h 876805"/>
              <a:gd name="connsiteX8" fmla="*/ 0 w 1568117"/>
              <a:gd name="connsiteY8" fmla="*/ 87681 h 8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17" h="876805">
                <a:moveTo>
                  <a:pt x="0" y="87681"/>
                </a:moveTo>
                <a:cubicBezTo>
                  <a:pt x="0" y="39256"/>
                  <a:pt x="39256" y="0"/>
                  <a:pt x="87681" y="0"/>
                </a:cubicBezTo>
                <a:lnTo>
                  <a:pt x="1480437" y="0"/>
                </a:lnTo>
                <a:cubicBezTo>
                  <a:pt x="1528862" y="0"/>
                  <a:pt x="1568118" y="39256"/>
                  <a:pt x="1568118" y="87681"/>
                </a:cubicBezTo>
                <a:cubicBezTo>
                  <a:pt x="1568118" y="321496"/>
                  <a:pt x="1568117" y="555310"/>
                  <a:pt x="1568117" y="789125"/>
                </a:cubicBezTo>
                <a:cubicBezTo>
                  <a:pt x="1568117" y="837550"/>
                  <a:pt x="1528861" y="876806"/>
                  <a:pt x="1480436" y="876806"/>
                </a:cubicBezTo>
                <a:lnTo>
                  <a:pt x="87681" y="876805"/>
                </a:lnTo>
                <a:cubicBezTo>
                  <a:pt x="39256" y="876805"/>
                  <a:pt x="0" y="837549"/>
                  <a:pt x="0" y="789124"/>
                </a:cubicBezTo>
                <a:lnTo>
                  <a:pt x="0" y="876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49419" numCol="1" spcCol="1270" anchor="t" anchorCtr="0">
            <a:noAutofit/>
          </a:bodyPr>
          <a:lstStyle/>
          <a:p>
            <a:pPr lvl="0" algn="l" defTabSz="666750">
              <a:lnSpc>
                <a:spcPct val="90000"/>
              </a:lnSpc>
              <a:spcBef>
                <a:spcPct val="0"/>
              </a:spcBef>
              <a:spcAft>
                <a:spcPct val="35000"/>
              </a:spcAft>
            </a:pPr>
            <a:r>
              <a:rPr lang="en-US" kern="1200" dirty="0" smtClean="0"/>
              <a:t>Correspondences	</a:t>
            </a:r>
            <a:endParaRPr lang="en-US" kern="1200" dirty="0"/>
          </a:p>
        </p:txBody>
      </p:sp>
      <p:sp>
        <p:nvSpPr>
          <p:cNvPr id="13" name="Freeform 12"/>
          <p:cNvSpPr/>
          <p:nvPr/>
        </p:nvSpPr>
        <p:spPr>
          <a:xfrm>
            <a:off x="3803890" y="2597111"/>
            <a:ext cx="1931912" cy="1365290"/>
          </a:xfrm>
          <a:custGeom>
            <a:avLst/>
            <a:gdLst>
              <a:gd name="connsiteX0" fmla="*/ 0 w 1568117"/>
              <a:gd name="connsiteY0" fmla="*/ 94500 h 945000"/>
              <a:gd name="connsiteX1" fmla="*/ 94500 w 1568117"/>
              <a:gd name="connsiteY1" fmla="*/ 0 h 945000"/>
              <a:gd name="connsiteX2" fmla="*/ 1473617 w 1568117"/>
              <a:gd name="connsiteY2" fmla="*/ 0 h 945000"/>
              <a:gd name="connsiteX3" fmla="*/ 1568117 w 1568117"/>
              <a:gd name="connsiteY3" fmla="*/ 94500 h 945000"/>
              <a:gd name="connsiteX4" fmla="*/ 1568117 w 1568117"/>
              <a:gd name="connsiteY4" fmla="*/ 850500 h 945000"/>
              <a:gd name="connsiteX5" fmla="*/ 1473617 w 1568117"/>
              <a:gd name="connsiteY5" fmla="*/ 945000 h 945000"/>
              <a:gd name="connsiteX6" fmla="*/ 94500 w 1568117"/>
              <a:gd name="connsiteY6" fmla="*/ 945000 h 945000"/>
              <a:gd name="connsiteX7" fmla="*/ 0 w 1568117"/>
              <a:gd name="connsiteY7" fmla="*/ 850500 h 945000"/>
              <a:gd name="connsiteX8" fmla="*/ 0 w 1568117"/>
              <a:gd name="connsiteY8" fmla="*/ 94500 h 9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17" h="945000">
                <a:moveTo>
                  <a:pt x="0" y="94500"/>
                </a:moveTo>
                <a:cubicBezTo>
                  <a:pt x="0" y="42309"/>
                  <a:pt x="42309" y="0"/>
                  <a:pt x="94500" y="0"/>
                </a:cubicBezTo>
                <a:lnTo>
                  <a:pt x="1473617" y="0"/>
                </a:lnTo>
                <a:cubicBezTo>
                  <a:pt x="1525808" y="0"/>
                  <a:pt x="1568117" y="42309"/>
                  <a:pt x="1568117" y="94500"/>
                </a:cubicBezTo>
                <a:lnTo>
                  <a:pt x="1568117" y="850500"/>
                </a:lnTo>
                <a:cubicBezTo>
                  <a:pt x="1568117" y="902691"/>
                  <a:pt x="1525808" y="945000"/>
                  <a:pt x="1473617" y="945000"/>
                </a:cubicBezTo>
                <a:lnTo>
                  <a:pt x="94500" y="945000"/>
                </a:lnTo>
                <a:cubicBezTo>
                  <a:pt x="42309" y="945000"/>
                  <a:pt x="0" y="902691"/>
                  <a:pt x="0" y="850500"/>
                </a:cubicBezTo>
                <a:lnTo>
                  <a:pt x="0" y="945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4358" tIns="134358" rIns="134358" bIns="134358" numCol="1" spcCol="1270" anchor="t" anchorCtr="0">
            <a:noAutofit/>
          </a:bodyPr>
          <a:lstStyle/>
          <a:p>
            <a:pPr marL="114300" lvl="1" indent="-114300" algn="l" defTabSz="666750">
              <a:lnSpc>
                <a:spcPct val="90000"/>
              </a:lnSpc>
              <a:spcBef>
                <a:spcPct val="0"/>
              </a:spcBef>
              <a:spcAft>
                <a:spcPct val="15000"/>
              </a:spcAft>
              <a:buChar char="••"/>
            </a:pPr>
            <a:r>
              <a:rPr lang="en-US" kern="1200" dirty="0" smtClean="0"/>
              <a:t>CACTAS	</a:t>
            </a:r>
            <a:endParaRPr lang="en-US" kern="1200" dirty="0"/>
          </a:p>
        </p:txBody>
      </p:sp>
      <p:sp>
        <p:nvSpPr>
          <p:cNvPr id="14" name="Left-Right Arrow 13"/>
          <p:cNvSpPr/>
          <p:nvPr/>
        </p:nvSpPr>
        <p:spPr>
          <a:xfrm>
            <a:off x="5368684" y="1876935"/>
            <a:ext cx="1025193" cy="564054"/>
          </a:xfrm>
          <a:prstGeom prst="leftRight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083" rIns="117125" bIns="78083"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511594" y="1752601"/>
            <a:ext cx="1931912" cy="1266765"/>
          </a:xfrm>
          <a:custGeom>
            <a:avLst/>
            <a:gdLst>
              <a:gd name="connsiteX0" fmla="*/ 0 w 1568117"/>
              <a:gd name="connsiteY0" fmla="*/ 87681 h 876805"/>
              <a:gd name="connsiteX1" fmla="*/ 87681 w 1568117"/>
              <a:gd name="connsiteY1" fmla="*/ 0 h 876805"/>
              <a:gd name="connsiteX2" fmla="*/ 1480437 w 1568117"/>
              <a:gd name="connsiteY2" fmla="*/ 0 h 876805"/>
              <a:gd name="connsiteX3" fmla="*/ 1568118 w 1568117"/>
              <a:gd name="connsiteY3" fmla="*/ 87681 h 876805"/>
              <a:gd name="connsiteX4" fmla="*/ 1568117 w 1568117"/>
              <a:gd name="connsiteY4" fmla="*/ 789125 h 876805"/>
              <a:gd name="connsiteX5" fmla="*/ 1480436 w 1568117"/>
              <a:gd name="connsiteY5" fmla="*/ 876806 h 876805"/>
              <a:gd name="connsiteX6" fmla="*/ 87681 w 1568117"/>
              <a:gd name="connsiteY6" fmla="*/ 876805 h 876805"/>
              <a:gd name="connsiteX7" fmla="*/ 0 w 1568117"/>
              <a:gd name="connsiteY7" fmla="*/ 789124 h 876805"/>
              <a:gd name="connsiteX8" fmla="*/ 0 w 1568117"/>
              <a:gd name="connsiteY8" fmla="*/ 87681 h 87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17" h="876805">
                <a:moveTo>
                  <a:pt x="0" y="87681"/>
                </a:moveTo>
                <a:cubicBezTo>
                  <a:pt x="0" y="39256"/>
                  <a:pt x="39256" y="0"/>
                  <a:pt x="87681" y="0"/>
                </a:cubicBezTo>
                <a:lnTo>
                  <a:pt x="1480437" y="0"/>
                </a:lnTo>
                <a:cubicBezTo>
                  <a:pt x="1528862" y="0"/>
                  <a:pt x="1568118" y="39256"/>
                  <a:pt x="1568118" y="87681"/>
                </a:cubicBezTo>
                <a:cubicBezTo>
                  <a:pt x="1568118" y="321496"/>
                  <a:pt x="1568117" y="555310"/>
                  <a:pt x="1568117" y="789125"/>
                </a:cubicBezTo>
                <a:cubicBezTo>
                  <a:pt x="1568117" y="837550"/>
                  <a:pt x="1528861" y="876806"/>
                  <a:pt x="1480436" y="876806"/>
                </a:cubicBezTo>
                <a:lnTo>
                  <a:pt x="87681" y="876805"/>
                </a:lnTo>
                <a:cubicBezTo>
                  <a:pt x="39256" y="876805"/>
                  <a:pt x="0" y="837549"/>
                  <a:pt x="0" y="789124"/>
                </a:cubicBezTo>
                <a:lnTo>
                  <a:pt x="0" y="876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49419" numCol="1" spcCol="1270" anchor="t" anchorCtr="0">
            <a:noAutofit/>
          </a:bodyPr>
          <a:lstStyle/>
          <a:p>
            <a:pPr lvl="0" algn="l" defTabSz="666750">
              <a:lnSpc>
                <a:spcPct val="90000"/>
              </a:lnSpc>
              <a:spcBef>
                <a:spcPct val="0"/>
              </a:spcBef>
              <a:spcAft>
                <a:spcPct val="35000"/>
              </a:spcAft>
            </a:pPr>
            <a:r>
              <a:rPr lang="en-US" kern="1200" dirty="0" smtClean="0"/>
              <a:t>Awards</a:t>
            </a:r>
          </a:p>
        </p:txBody>
      </p:sp>
      <p:sp>
        <p:nvSpPr>
          <p:cNvPr id="16" name="Freeform 15"/>
          <p:cNvSpPr/>
          <p:nvPr/>
        </p:nvSpPr>
        <p:spPr>
          <a:xfrm>
            <a:off x="6907287" y="2597111"/>
            <a:ext cx="1931912" cy="1365290"/>
          </a:xfrm>
          <a:custGeom>
            <a:avLst/>
            <a:gdLst>
              <a:gd name="connsiteX0" fmla="*/ 0 w 1568117"/>
              <a:gd name="connsiteY0" fmla="*/ 94500 h 945000"/>
              <a:gd name="connsiteX1" fmla="*/ 94500 w 1568117"/>
              <a:gd name="connsiteY1" fmla="*/ 0 h 945000"/>
              <a:gd name="connsiteX2" fmla="*/ 1473617 w 1568117"/>
              <a:gd name="connsiteY2" fmla="*/ 0 h 945000"/>
              <a:gd name="connsiteX3" fmla="*/ 1568117 w 1568117"/>
              <a:gd name="connsiteY3" fmla="*/ 94500 h 945000"/>
              <a:gd name="connsiteX4" fmla="*/ 1568117 w 1568117"/>
              <a:gd name="connsiteY4" fmla="*/ 850500 h 945000"/>
              <a:gd name="connsiteX5" fmla="*/ 1473617 w 1568117"/>
              <a:gd name="connsiteY5" fmla="*/ 945000 h 945000"/>
              <a:gd name="connsiteX6" fmla="*/ 94500 w 1568117"/>
              <a:gd name="connsiteY6" fmla="*/ 945000 h 945000"/>
              <a:gd name="connsiteX7" fmla="*/ 0 w 1568117"/>
              <a:gd name="connsiteY7" fmla="*/ 850500 h 945000"/>
              <a:gd name="connsiteX8" fmla="*/ 0 w 1568117"/>
              <a:gd name="connsiteY8" fmla="*/ 94500 h 9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117" h="945000">
                <a:moveTo>
                  <a:pt x="0" y="94500"/>
                </a:moveTo>
                <a:cubicBezTo>
                  <a:pt x="0" y="42309"/>
                  <a:pt x="42309" y="0"/>
                  <a:pt x="94500" y="0"/>
                </a:cubicBezTo>
                <a:lnTo>
                  <a:pt x="1473617" y="0"/>
                </a:lnTo>
                <a:cubicBezTo>
                  <a:pt x="1525808" y="0"/>
                  <a:pt x="1568117" y="42309"/>
                  <a:pt x="1568117" y="94500"/>
                </a:cubicBezTo>
                <a:lnTo>
                  <a:pt x="1568117" y="850500"/>
                </a:lnTo>
                <a:cubicBezTo>
                  <a:pt x="1568117" y="902691"/>
                  <a:pt x="1525808" y="945000"/>
                  <a:pt x="1473617" y="945000"/>
                </a:cubicBezTo>
                <a:lnTo>
                  <a:pt x="94500" y="945000"/>
                </a:lnTo>
                <a:cubicBezTo>
                  <a:pt x="42309" y="945000"/>
                  <a:pt x="0" y="902691"/>
                  <a:pt x="0" y="850500"/>
                </a:cubicBezTo>
                <a:lnTo>
                  <a:pt x="0" y="9450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4358" tIns="134358" rIns="134358" bIns="134358" numCol="1" spcCol="1270" anchor="t" anchorCtr="0">
            <a:noAutofit/>
          </a:bodyPr>
          <a:lstStyle/>
          <a:p>
            <a:pPr marL="114300" lvl="1" indent="-114300" defTabSz="666750">
              <a:lnSpc>
                <a:spcPct val="90000"/>
              </a:lnSpc>
              <a:spcBef>
                <a:spcPct val="0"/>
              </a:spcBef>
              <a:spcAft>
                <a:spcPct val="15000"/>
              </a:spcAft>
              <a:buFontTx/>
              <a:buChar char="••"/>
            </a:pPr>
            <a:r>
              <a:rPr lang="en-US" dirty="0" smtClean="0"/>
              <a:t>CACTAS</a:t>
            </a:r>
            <a:endParaRPr lang="en-US" kern="1200" dirty="0" smtClean="0"/>
          </a:p>
          <a:p>
            <a:pPr marL="114300" lvl="1" indent="-114300" algn="l" defTabSz="666750">
              <a:lnSpc>
                <a:spcPct val="90000"/>
              </a:lnSpc>
              <a:spcBef>
                <a:spcPct val="0"/>
              </a:spcBef>
              <a:spcAft>
                <a:spcPct val="15000"/>
              </a:spcAft>
              <a:buChar char="••"/>
            </a:pPr>
            <a:r>
              <a:rPr lang="en-US" kern="1200" dirty="0" err="1" smtClean="0"/>
              <a:t>Peoplesoft</a:t>
            </a:r>
            <a:r>
              <a:rPr lang="en-US" kern="1200" dirty="0" smtClean="0"/>
              <a:t> (RAS)</a:t>
            </a:r>
            <a:endParaRPr lang="en-US" kern="1200" dirty="0"/>
          </a:p>
        </p:txBody>
      </p:sp>
      <p:sp>
        <p:nvSpPr>
          <p:cNvPr id="17" name="Title 1"/>
          <p:cNvSpPr>
            <a:spLocks noGrp="1"/>
          </p:cNvSpPr>
          <p:nvPr>
            <p:ph type="title"/>
          </p:nvPr>
        </p:nvSpPr>
        <p:spPr>
          <a:xfrm>
            <a:off x="653732" y="411212"/>
            <a:ext cx="8089901" cy="590931"/>
          </a:xfrm>
        </p:spPr>
        <p:txBody>
          <a:bodyPr/>
          <a:lstStyle/>
          <a:p>
            <a:r>
              <a:rPr lang="en-US" sz="3600" dirty="0" smtClean="0"/>
              <a:t>Overview of RMS Systems</a:t>
            </a:r>
            <a:endParaRPr lang="en-US" sz="3600" dirty="0"/>
          </a:p>
        </p:txBody>
      </p:sp>
    </p:spTree>
    <p:extLst>
      <p:ext uri="{BB962C8B-B14F-4D97-AF65-F5344CB8AC3E}">
        <p14:creationId xmlns:p14="http://schemas.microsoft.com/office/powerpoint/2010/main" val="4121283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Cathy Dunn : </a:t>
            </a:r>
            <a:r>
              <a:rPr lang="en-US" dirty="0" smtClean="0">
                <a:hlinkClick r:id="rId2"/>
              </a:rPr>
              <a:t>catherine.dunn@ucsf.edu</a:t>
            </a:r>
            <a:endParaRPr lang="en-US" dirty="0" smtClean="0"/>
          </a:p>
          <a:p>
            <a:r>
              <a:rPr lang="en-US" dirty="0" smtClean="0"/>
              <a:t>Samantha Yee: </a:t>
            </a:r>
            <a:r>
              <a:rPr lang="en-US" dirty="0" smtClean="0">
                <a:hlinkClick r:id="rId3"/>
              </a:rPr>
              <a:t>samantha.yee@ucsf.edu</a:t>
            </a:r>
            <a:endParaRPr lang="en-US" dirty="0" smtClean="0"/>
          </a:p>
          <a:p>
            <a:pPr marL="0" indent="0">
              <a:buNone/>
            </a:pPr>
            <a:endParaRPr lang="en-US" dirty="0"/>
          </a:p>
          <a:p>
            <a:pPr marL="0" indent="0">
              <a:buNone/>
            </a:pPr>
            <a:r>
              <a:rPr lang="en-US" dirty="0" smtClean="0"/>
              <a:t>Information about the SPA:</a:t>
            </a:r>
          </a:p>
          <a:p>
            <a:pPr marL="0" indent="0">
              <a:buNone/>
            </a:pPr>
            <a:r>
              <a:rPr lang="en-US" dirty="0">
                <a:hlinkClick r:id="rId4"/>
              </a:rPr>
              <a:t>http://</a:t>
            </a:r>
            <a:r>
              <a:rPr lang="en-US" dirty="0" smtClean="0">
                <a:hlinkClick r:id="rId4"/>
              </a:rPr>
              <a:t>osr.ucsf.edu/content/rms-service-partnership-agreement-spa</a:t>
            </a:r>
            <a:endParaRPr lang="en-US" dirty="0" smtClean="0"/>
          </a:p>
          <a:p>
            <a:pPr marL="0" indent="0">
              <a:buNone/>
            </a:pP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EE66E162-5EDF-4ACB-A40E-3DB2F3990316}"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spTree>
    <p:extLst>
      <p:ext uri="{BB962C8B-B14F-4D97-AF65-F5344CB8AC3E}">
        <p14:creationId xmlns:p14="http://schemas.microsoft.com/office/powerpoint/2010/main" val="19035158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3079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Special Circumstances – VA appointment</a:t>
            </a:r>
            <a:endParaRPr lang="en-US" dirty="0"/>
          </a:p>
        </p:txBody>
      </p:sp>
      <p:sp>
        <p:nvSpPr>
          <p:cNvPr id="3" name="Content Placeholder 2"/>
          <p:cNvSpPr>
            <a:spLocks noGrp="1"/>
          </p:cNvSpPr>
          <p:nvPr>
            <p:ph idx="1"/>
          </p:nvPr>
        </p:nvSpPr>
        <p:spPr>
          <a:xfrm>
            <a:off x="617414" y="1186523"/>
            <a:ext cx="8325548" cy="4011502"/>
          </a:xfrm>
        </p:spPr>
        <p:txBody>
          <a:bodyPr/>
          <a:lstStyle/>
          <a:p>
            <a:pPr>
              <a:spcBef>
                <a:spcPts val="400"/>
              </a:spcBef>
              <a:spcAft>
                <a:spcPct val="0"/>
              </a:spcAft>
            </a:pPr>
            <a:r>
              <a:rPr lang="en-US" altLang="en-US" sz="1800" dirty="0">
                <a:ea typeface="ＭＳ Ｐゴシック" pitchFamily="34" charset="-128"/>
              </a:rPr>
              <a:t>When an individual holds multiple appointments involving support for research activities, information from each appointment must be included separately in the Other Support documentation.  The support from each funding source should be clearly and separately delineated so that the separate appointments can be considered independently when determining any potential overlap.</a:t>
            </a:r>
          </a:p>
          <a:p>
            <a:pPr>
              <a:spcBef>
                <a:spcPts val="400"/>
              </a:spcBef>
              <a:spcAft>
                <a:spcPct val="0"/>
              </a:spcAft>
            </a:pPr>
            <a:r>
              <a:rPr lang="en-US" altLang="en-US" sz="1800" dirty="0">
                <a:ea typeface="ＭＳ Ｐゴシック" pitchFamily="34" charset="-128"/>
              </a:rPr>
              <a:t>List each appointment separately and include enough information on the type of appointment (e.g. full time academic or 6/8 VA) so that an assessment of an individual’s commitment can be made.  Within each appointment, include appropriate sources of research support providing the standard detailed information.</a:t>
            </a:r>
          </a:p>
          <a:p>
            <a:pPr>
              <a:spcBef>
                <a:spcPts val="400"/>
              </a:spcBef>
              <a:spcAft>
                <a:spcPct val="0"/>
              </a:spcAft>
            </a:pPr>
            <a:r>
              <a:rPr lang="en-US" altLang="en-US" sz="1800" dirty="0">
                <a:ea typeface="ＭＳ Ｐゴシック" pitchFamily="34" charset="-128"/>
              </a:rPr>
              <a:t>Note:  When an individual has multiple appointments it is possible that the combined effort can result in excess of 12 calendar months (not from any one institution but a combination of multiple appointments).  In all cases, an individual’s combined total professional effort must meet a test of reasonableness.</a:t>
            </a:r>
          </a:p>
          <a:p>
            <a:endParaRPr lang="en-US" dirty="0"/>
          </a:p>
        </p:txBody>
      </p:sp>
      <p:sp>
        <p:nvSpPr>
          <p:cNvPr id="5" name="Date Placeholder 4"/>
          <p:cNvSpPr>
            <a:spLocks noGrp="1"/>
          </p:cNvSpPr>
          <p:nvPr>
            <p:ph type="dt" sz="half" idx="2"/>
          </p:nvPr>
        </p:nvSpPr>
        <p:spPr/>
        <p:txBody>
          <a:bodyPr/>
          <a:lstStyle/>
          <a:p>
            <a:fld id="{9CD89734-E512-461D-9932-1E11A263A00B}"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spTree>
    <p:extLst>
      <p:ext uri="{BB962C8B-B14F-4D97-AF65-F5344CB8AC3E}">
        <p14:creationId xmlns:p14="http://schemas.microsoft.com/office/powerpoint/2010/main" val="26878920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Overlap</a:t>
            </a:r>
            <a:endParaRPr lang="en-US" dirty="0"/>
          </a:p>
        </p:txBody>
      </p:sp>
      <p:sp>
        <p:nvSpPr>
          <p:cNvPr id="3" name="Content Placeholder 2"/>
          <p:cNvSpPr>
            <a:spLocks noGrp="1"/>
          </p:cNvSpPr>
          <p:nvPr>
            <p:ph idx="1"/>
          </p:nvPr>
        </p:nvSpPr>
        <p:spPr>
          <a:xfrm>
            <a:off x="617414" y="1010676"/>
            <a:ext cx="8325548" cy="4011502"/>
          </a:xfrm>
        </p:spPr>
        <p:txBody>
          <a:bodyPr/>
          <a:lstStyle/>
          <a:p>
            <a:pPr lvl="0"/>
            <a:r>
              <a:rPr lang="en-US" sz="2000" dirty="0"/>
              <a:t>Commitment overlap:</a:t>
            </a:r>
          </a:p>
          <a:p>
            <a:pPr lvl="1"/>
            <a:r>
              <a:rPr lang="en-US" sz="2000" dirty="0" smtClean="0"/>
              <a:t>when </a:t>
            </a:r>
            <a:r>
              <a:rPr lang="en-US" sz="2000" dirty="0"/>
              <a:t>a person’s time commitment exceeds 100 percent (i.e., 12 person months), whether or not salary support is requested in the application. </a:t>
            </a:r>
            <a:endParaRPr lang="en-US" sz="2000" dirty="0" smtClean="0"/>
          </a:p>
          <a:p>
            <a:r>
              <a:rPr lang="en-US" sz="2000" dirty="0"/>
              <a:t>Scientific overlap:</a:t>
            </a:r>
          </a:p>
          <a:p>
            <a:pPr lvl="1"/>
            <a:r>
              <a:rPr lang="en-US" sz="2000" dirty="0"/>
              <a:t> substantially the same research is proposed in more than one application or is submitted to two or more different funding sources for review and funding consideration</a:t>
            </a:r>
          </a:p>
          <a:p>
            <a:pPr lvl="1"/>
            <a:r>
              <a:rPr lang="en-US" sz="2000" dirty="0"/>
              <a:t> a specific research objective and the research design for accomplishing that objective are the same or closely related in two or more applications or awards, regardless of the funding source. </a:t>
            </a:r>
            <a:endParaRPr lang="en-US" sz="2000" dirty="0" smtClean="0"/>
          </a:p>
          <a:p>
            <a:pPr lvl="0"/>
            <a:r>
              <a:rPr lang="en-US" sz="2000" dirty="0" smtClean="0"/>
              <a:t>Budgetary overlap:</a:t>
            </a:r>
          </a:p>
          <a:p>
            <a:pPr lvl="1"/>
            <a:r>
              <a:rPr lang="en-US" sz="2000" dirty="0" smtClean="0"/>
              <a:t>duplicate or equivalent budgetary items (e.g., equipment, salary) are requested in an application but are already provided for by another source. </a:t>
            </a:r>
          </a:p>
        </p:txBody>
      </p:sp>
      <p:sp>
        <p:nvSpPr>
          <p:cNvPr id="5" name="Date Placeholder 4"/>
          <p:cNvSpPr>
            <a:spLocks noGrp="1"/>
          </p:cNvSpPr>
          <p:nvPr>
            <p:ph type="dt" sz="half" idx="2"/>
          </p:nvPr>
        </p:nvSpPr>
        <p:spPr/>
        <p:txBody>
          <a:bodyPr/>
          <a:lstStyle/>
          <a:p>
            <a:fld id="{EE66E162-5EDF-4ACB-A40E-3DB2F3990316}"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26</a:t>
            </a:fld>
            <a:endParaRPr lang="en-US" dirty="0"/>
          </a:p>
        </p:txBody>
      </p:sp>
    </p:spTree>
    <p:extLst>
      <p:ext uri="{BB962C8B-B14F-4D97-AF65-F5344CB8AC3E}">
        <p14:creationId xmlns:p14="http://schemas.microsoft.com/office/powerpoint/2010/main" val="259312232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Outline</a:t>
            </a:r>
            <a:endParaRPr lang="en-US" dirty="0"/>
          </a:p>
        </p:txBody>
      </p:sp>
      <p:sp>
        <p:nvSpPr>
          <p:cNvPr id="3" name="Content Placeholder 2"/>
          <p:cNvSpPr>
            <a:spLocks noGrp="1"/>
          </p:cNvSpPr>
          <p:nvPr>
            <p:ph idx="1"/>
          </p:nvPr>
        </p:nvSpPr>
        <p:spPr>
          <a:xfrm>
            <a:off x="661375" y="1204108"/>
            <a:ext cx="8325548" cy="4011502"/>
          </a:xfrm>
        </p:spPr>
        <p:txBody>
          <a:bodyPr/>
          <a:lstStyle/>
          <a:p>
            <a:r>
              <a:rPr lang="en-US" sz="4800" dirty="0" smtClean="0"/>
              <a:t>Other Support</a:t>
            </a:r>
          </a:p>
          <a:p>
            <a:r>
              <a:rPr lang="en-US" sz="4800" dirty="0" smtClean="0"/>
              <a:t>All Personnel Report</a:t>
            </a:r>
          </a:p>
          <a:p>
            <a:r>
              <a:rPr lang="en-US" sz="4800" dirty="0" smtClean="0"/>
              <a:t>Effort Reporting </a:t>
            </a:r>
            <a:endParaRPr lang="en-US" sz="4800" dirty="0"/>
          </a:p>
          <a:p>
            <a:r>
              <a:rPr lang="en-US" sz="4800" dirty="0" smtClean="0"/>
              <a:t>Overview </a:t>
            </a:r>
            <a:r>
              <a:rPr lang="en-US" sz="4800" smtClean="0"/>
              <a:t>of RMS </a:t>
            </a:r>
            <a:r>
              <a:rPr lang="en-US" sz="4800" dirty="0" smtClean="0"/>
              <a:t>electronic Systems</a:t>
            </a:r>
          </a:p>
          <a:p>
            <a:pPr lvl="1"/>
            <a:endParaRPr lang="en-US" dirty="0"/>
          </a:p>
          <a:p>
            <a:pPr marL="230187" lvl="1" indent="0">
              <a:buNone/>
            </a:pPr>
            <a:endParaRPr lang="en-US" dirty="0" smtClean="0"/>
          </a:p>
        </p:txBody>
      </p:sp>
      <p:sp>
        <p:nvSpPr>
          <p:cNvPr id="5" name="Date Placeholder 4"/>
          <p:cNvSpPr>
            <a:spLocks noGrp="1"/>
          </p:cNvSpPr>
          <p:nvPr>
            <p:ph type="dt" sz="half" idx="2"/>
          </p:nvPr>
        </p:nvSpPr>
        <p:spPr/>
        <p:txBody>
          <a:bodyPr/>
          <a:lstStyle/>
          <a:p>
            <a:fld id="{988722E4-A9FC-4657-BACC-44397C4E5FCC}"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75635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custDataLst>
              <p:tags r:id="rId1"/>
            </p:custDataLst>
          </p:nvPr>
        </p:nvSpPr>
        <p:spPr>
          <a:xfrm>
            <a:off x="8256588" y="360363"/>
            <a:ext cx="506412" cy="365125"/>
          </a:xfrm>
          <a:prstGeom prst="rect">
            <a:avLst/>
          </a:prstGeom>
        </p:spPr>
        <p:txBody>
          <a:bodyPr/>
          <a:lstStyle/>
          <a:p>
            <a:pPr>
              <a:defRPr/>
            </a:pPr>
            <a:r>
              <a:rPr lang="en-US" dirty="0" smtClean="0">
                <a:solidFill>
                  <a:prstClr val="white"/>
                </a:solidFill>
                <a:latin typeface="Arial" panose="020B0604020202020204" pitchFamily="34" charset="0"/>
                <a:cs typeface="Arial" panose="020B0604020202020204" pitchFamily="34" charset="0"/>
              </a:rPr>
              <a:t>3</a:t>
            </a:r>
            <a:endParaRPr lang="en-US" dirty="0">
              <a:solidFill>
                <a:prstClr val="white"/>
              </a:solidFill>
              <a:latin typeface="Arial" panose="020B0604020202020204" pitchFamily="34" charset="0"/>
              <a:cs typeface="Arial" panose="020B0604020202020204" pitchFamily="34" charset="0"/>
            </a:endParaRPr>
          </a:p>
        </p:txBody>
      </p:sp>
      <p:sp>
        <p:nvSpPr>
          <p:cNvPr id="5" name="TextBox 4"/>
          <p:cNvSpPr txBox="1"/>
          <p:nvPr>
            <p:custDataLst>
              <p:tags r:id="rId2"/>
            </p:custDataLst>
          </p:nvPr>
        </p:nvSpPr>
        <p:spPr>
          <a:xfrm>
            <a:off x="1447800" y="152400"/>
            <a:ext cx="6458819" cy="769441"/>
          </a:xfrm>
          <a:prstGeom prst="rect">
            <a:avLst/>
          </a:prstGeom>
          <a:noFill/>
        </p:spPr>
        <p:txBody>
          <a:bodyPr wrap="none" rtlCol="0">
            <a:spAutoFit/>
          </a:bodyPr>
          <a:lstStyle/>
          <a:p>
            <a:r>
              <a:rPr lang="en-US" sz="4400" dirty="0" smtClean="0">
                <a:latin typeface="Arial" panose="020B0604020202020204" pitchFamily="34" charset="0"/>
                <a:cs typeface="Arial" panose="020B0604020202020204" pitchFamily="34" charset="0"/>
              </a:rPr>
              <a:t>Grant Process Overview </a:t>
            </a:r>
            <a:endParaRPr lang="en-US" sz="4400" dirty="0">
              <a:latin typeface="Arial" panose="020B0604020202020204" pitchFamily="34" charset="0"/>
              <a:cs typeface="Arial" panose="020B0604020202020204" pitchFamily="34" charset="0"/>
            </a:endParaRPr>
          </a:p>
        </p:txBody>
      </p:sp>
      <p:sp>
        <p:nvSpPr>
          <p:cNvPr id="12" name="Freeform 11"/>
          <p:cNvSpPr/>
          <p:nvPr>
            <p:custDataLst>
              <p:tags r:id="rId3"/>
            </p:custDataLst>
          </p:nvPr>
        </p:nvSpPr>
        <p:spPr>
          <a:xfrm>
            <a:off x="1413701" y="950304"/>
            <a:ext cx="1733719" cy="1537857"/>
          </a:xfrm>
          <a:custGeom>
            <a:avLst/>
            <a:gdLst>
              <a:gd name="connsiteX0" fmla="*/ 0 w 1733719"/>
              <a:gd name="connsiteY0" fmla="*/ 768929 h 1537857"/>
              <a:gd name="connsiteX1" fmla="*/ 866860 w 1733719"/>
              <a:gd name="connsiteY1" fmla="*/ 0 h 1537857"/>
              <a:gd name="connsiteX2" fmla="*/ 1733720 w 1733719"/>
              <a:gd name="connsiteY2" fmla="*/ 768929 h 1537857"/>
              <a:gd name="connsiteX3" fmla="*/ 866860 w 1733719"/>
              <a:gd name="connsiteY3" fmla="*/ 1537858 h 1537857"/>
              <a:gd name="connsiteX4" fmla="*/ 0 w 1733719"/>
              <a:gd name="connsiteY4" fmla="*/ 768929 h 1537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719" h="1537857">
                <a:moveTo>
                  <a:pt x="0" y="768929"/>
                </a:moveTo>
                <a:cubicBezTo>
                  <a:pt x="0" y="344261"/>
                  <a:pt x="388106" y="0"/>
                  <a:pt x="866860" y="0"/>
                </a:cubicBezTo>
                <a:cubicBezTo>
                  <a:pt x="1345614" y="0"/>
                  <a:pt x="1733720" y="344261"/>
                  <a:pt x="1733720" y="768929"/>
                </a:cubicBezTo>
                <a:cubicBezTo>
                  <a:pt x="1733720" y="1193597"/>
                  <a:pt x="1345614" y="1537858"/>
                  <a:pt x="866860" y="1537858"/>
                </a:cubicBezTo>
                <a:cubicBezTo>
                  <a:pt x="388106" y="1537858"/>
                  <a:pt x="0" y="1193597"/>
                  <a:pt x="0" y="768929"/>
                </a:cubicBezTo>
                <a:close/>
              </a:path>
            </a:pathLst>
          </a:custGeom>
          <a:solidFill>
            <a:schemeClr val="accent3">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89457" tIns="260774" rIns="289457" bIns="260774" numCol="1" spcCol="1270" anchor="ctr" anchorCtr="0">
            <a:noAutofit/>
          </a:bodyPr>
          <a:lstStyle/>
          <a:p>
            <a:pPr algn="ctr" defTabSz="1244600">
              <a:lnSpc>
                <a:spcPct val="90000"/>
              </a:lnSpc>
              <a:spcAft>
                <a:spcPct val="35000"/>
              </a:spcAft>
            </a:pPr>
            <a:r>
              <a:rPr lang="en-US" sz="2800" dirty="0" smtClean="0">
                <a:solidFill>
                  <a:prstClr val="white"/>
                </a:solidFill>
                <a:latin typeface="Arial" panose="020B0604020202020204" pitchFamily="34" charset="0"/>
                <a:cs typeface="Arial" panose="020B0604020202020204" pitchFamily="34" charset="0"/>
              </a:rPr>
              <a:t>Idea</a:t>
            </a:r>
            <a:endParaRPr lang="en-US" sz="2800" dirty="0">
              <a:solidFill>
                <a:prstClr val="white"/>
              </a:solidFill>
              <a:latin typeface="Arial" panose="020B0604020202020204" pitchFamily="34" charset="0"/>
              <a:cs typeface="Arial" panose="020B0604020202020204" pitchFamily="34" charset="0"/>
            </a:endParaRPr>
          </a:p>
        </p:txBody>
      </p:sp>
      <p:sp>
        <p:nvSpPr>
          <p:cNvPr id="13" name="Right Arrow 12"/>
          <p:cNvSpPr/>
          <p:nvPr>
            <p:custDataLst>
              <p:tags r:id="rId4"/>
            </p:custDataLst>
          </p:nvPr>
        </p:nvSpPr>
        <p:spPr>
          <a:xfrm rot="70330">
            <a:off x="4243353" y="1206532"/>
            <a:ext cx="954448" cy="1012318"/>
          </a:xfrm>
          <a:prstGeom prst="rightArrow">
            <a:avLst/>
          </a:prstGeom>
          <a:solidFill>
            <a:schemeClr val="accent2">
              <a:lumMod val="60000"/>
              <a:lumOff val="40000"/>
            </a:schemeClr>
          </a:solidFill>
          <a:ln>
            <a:solidFill>
              <a:schemeClr val="accent1">
                <a:lumMod val="25000"/>
                <a:lumOff val="75000"/>
              </a:schemeClr>
            </a:solidFill>
          </a:ln>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14" name="Freeform 13"/>
          <p:cNvSpPr/>
          <p:nvPr>
            <p:custDataLst>
              <p:tags r:id="rId5"/>
            </p:custDataLst>
          </p:nvPr>
        </p:nvSpPr>
        <p:spPr>
          <a:xfrm>
            <a:off x="5520803" y="1221870"/>
            <a:ext cx="3208093" cy="1023840"/>
          </a:xfrm>
          <a:custGeom>
            <a:avLst/>
            <a:gdLst>
              <a:gd name="connsiteX0" fmla="*/ 0 w 3208093"/>
              <a:gd name="connsiteY0" fmla="*/ 170643 h 1023840"/>
              <a:gd name="connsiteX1" fmla="*/ 170643 w 3208093"/>
              <a:gd name="connsiteY1" fmla="*/ 0 h 1023840"/>
              <a:gd name="connsiteX2" fmla="*/ 3037450 w 3208093"/>
              <a:gd name="connsiteY2" fmla="*/ 0 h 1023840"/>
              <a:gd name="connsiteX3" fmla="*/ 3208093 w 3208093"/>
              <a:gd name="connsiteY3" fmla="*/ 170643 h 1023840"/>
              <a:gd name="connsiteX4" fmla="*/ 3208093 w 3208093"/>
              <a:gd name="connsiteY4" fmla="*/ 853197 h 1023840"/>
              <a:gd name="connsiteX5" fmla="*/ 3037450 w 3208093"/>
              <a:gd name="connsiteY5" fmla="*/ 1023840 h 1023840"/>
              <a:gd name="connsiteX6" fmla="*/ 170643 w 3208093"/>
              <a:gd name="connsiteY6" fmla="*/ 1023840 h 1023840"/>
              <a:gd name="connsiteX7" fmla="*/ 0 w 3208093"/>
              <a:gd name="connsiteY7" fmla="*/ 853197 h 1023840"/>
              <a:gd name="connsiteX8" fmla="*/ 0 w 3208093"/>
              <a:gd name="connsiteY8" fmla="*/ 170643 h 102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093" h="1023840">
                <a:moveTo>
                  <a:pt x="0" y="170643"/>
                </a:moveTo>
                <a:cubicBezTo>
                  <a:pt x="0" y="76399"/>
                  <a:pt x="76399" y="0"/>
                  <a:pt x="170643" y="0"/>
                </a:cubicBezTo>
                <a:lnTo>
                  <a:pt x="3037450" y="0"/>
                </a:lnTo>
                <a:cubicBezTo>
                  <a:pt x="3131694" y="0"/>
                  <a:pt x="3208093" y="76399"/>
                  <a:pt x="3208093" y="170643"/>
                </a:cubicBezTo>
                <a:lnTo>
                  <a:pt x="3208093" y="853197"/>
                </a:lnTo>
                <a:cubicBezTo>
                  <a:pt x="3208093" y="947441"/>
                  <a:pt x="3131694" y="1023840"/>
                  <a:pt x="3037450" y="1023840"/>
                </a:cubicBezTo>
                <a:lnTo>
                  <a:pt x="170643" y="1023840"/>
                </a:lnTo>
                <a:cubicBezTo>
                  <a:pt x="76399" y="1023840"/>
                  <a:pt x="0" y="947441"/>
                  <a:pt x="0" y="853197"/>
                </a:cubicBezTo>
                <a:lnTo>
                  <a:pt x="0" y="170643"/>
                </a:lnTo>
                <a:close/>
              </a:path>
            </a:pathLst>
          </a:custGeom>
          <a:solidFill>
            <a:schemeClr val="accent2">
              <a:lumMod val="60000"/>
              <a:lumOff val="40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2160051"/>
              <a:satOff val="-5515"/>
              <a:lumOff val="-1490"/>
              <a:alphaOff val="0"/>
            </a:schemeClr>
          </a:fillRef>
          <a:effectRef idx="0">
            <a:schemeClr val="accent2">
              <a:hueOff val="-2160051"/>
              <a:satOff val="-5515"/>
              <a:lumOff val="-1490"/>
              <a:alphaOff val="0"/>
            </a:schemeClr>
          </a:effectRef>
          <a:fontRef idx="minor">
            <a:schemeClr val="lt1"/>
          </a:fontRef>
        </p:style>
        <p:txBody>
          <a:bodyPr spcFirstLastPara="0" vert="horz" wrap="square" lIns="83000" tIns="83000" rIns="83000" bIns="83000"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Develop Application</a:t>
            </a:r>
            <a:endParaRPr lang="en-US" sz="2600" dirty="0">
              <a:solidFill>
                <a:prstClr val="white"/>
              </a:solidFill>
              <a:latin typeface="Arial" panose="020B0604020202020204" pitchFamily="34" charset="0"/>
              <a:cs typeface="Arial" panose="020B0604020202020204" pitchFamily="34" charset="0"/>
            </a:endParaRPr>
          </a:p>
        </p:txBody>
      </p:sp>
      <p:sp>
        <p:nvSpPr>
          <p:cNvPr id="15" name="Right Arrow 14"/>
          <p:cNvSpPr/>
          <p:nvPr>
            <p:custDataLst>
              <p:tags r:id="rId6"/>
            </p:custDataLst>
          </p:nvPr>
        </p:nvSpPr>
        <p:spPr>
          <a:xfrm rot="5400000">
            <a:off x="6684355" y="2373431"/>
            <a:ext cx="553476" cy="429752"/>
          </a:xfrm>
          <a:prstGeom prst="rightArrow">
            <a:avLst/>
          </a:prstGeom>
          <a:solidFill>
            <a:schemeClr val="accent2">
              <a:lumMod val="60000"/>
              <a:lumOff val="40000"/>
            </a:schemeClr>
          </a:solidFill>
        </p:spPr>
        <p:style>
          <a:lnRef idx="0">
            <a:schemeClr val="lt1">
              <a:hueOff val="0"/>
              <a:satOff val="0"/>
              <a:lumOff val="0"/>
              <a:alphaOff val="0"/>
            </a:schemeClr>
          </a:lnRef>
          <a:fillRef idx="1">
            <a:schemeClr val="accent2">
              <a:hueOff val="-2700063"/>
              <a:satOff val="-6894"/>
              <a:lumOff val="-1863"/>
              <a:alphaOff val="0"/>
            </a:schemeClr>
          </a:fillRef>
          <a:effectRef idx="0">
            <a:schemeClr val="accent2">
              <a:hueOff val="-2700063"/>
              <a:satOff val="-6894"/>
              <a:lumOff val="-1863"/>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16" name="Freeform 15"/>
          <p:cNvSpPr/>
          <p:nvPr>
            <p:custDataLst>
              <p:tags r:id="rId7"/>
            </p:custDataLst>
          </p:nvPr>
        </p:nvSpPr>
        <p:spPr>
          <a:xfrm>
            <a:off x="5643321" y="2959339"/>
            <a:ext cx="2790730" cy="1582161"/>
          </a:xfrm>
          <a:custGeom>
            <a:avLst/>
            <a:gdLst>
              <a:gd name="connsiteX0" fmla="*/ 0 w 2790730"/>
              <a:gd name="connsiteY0" fmla="*/ 791081 h 1582161"/>
              <a:gd name="connsiteX1" fmla="*/ 1395365 w 2790730"/>
              <a:gd name="connsiteY1" fmla="*/ 0 h 1582161"/>
              <a:gd name="connsiteX2" fmla="*/ 2790730 w 2790730"/>
              <a:gd name="connsiteY2" fmla="*/ 791081 h 1582161"/>
              <a:gd name="connsiteX3" fmla="*/ 1395365 w 2790730"/>
              <a:gd name="connsiteY3" fmla="*/ 1582162 h 1582161"/>
              <a:gd name="connsiteX4" fmla="*/ 0 w 2790730"/>
              <a:gd name="connsiteY4" fmla="*/ 791081 h 1582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730" h="1582161">
                <a:moveTo>
                  <a:pt x="0" y="791081"/>
                </a:moveTo>
                <a:cubicBezTo>
                  <a:pt x="0" y="354179"/>
                  <a:pt x="624726" y="0"/>
                  <a:pt x="1395365" y="0"/>
                </a:cubicBezTo>
                <a:cubicBezTo>
                  <a:pt x="2166004" y="0"/>
                  <a:pt x="2790730" y="354179"/>
                  <a:pt x="2790730" y="791081"/>
                </a:cubicBezTo>
                <a:cubicBezTo>
                  <a:pt x="2790730" y="1227983"/>
                  <a:pt x="2166004" y="1582162"/>
                  <a:pt x="1395365" y="1582162"/>
                </a:cubicBezTo>
                <a:cubicBezTo>
                  <a:pt x="624726" y="1582162"/>
                  <a:pt x="0" y="1227983"/>
                  <a:pt x="0" y="791081"/>
                </a:cubicBezTo>
                <a:close/>
              </a:path>
            </a:pathLst>
          </a:custGeom>
          <a:solidFill>
            <a:schemeClr val="accent2">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4320102"/>
              <a:satOff val="-11030"/>
              <a:lumOff val="-2980"/>
              <a:alphaOff val="0"/>
            </a:schemeClr>
          </a:fillRef>
          <a:effectRef idx="0">
            <a:schemeClr val="accent2">
              <a:hueOff val="-4320102"/>
              <a:satOff val="-11030"/>
              <a:lumOff val="-2980"/>
              <a:alphaOff val="0"/>
            </a:schemeClr>
          </a:effectRef>
          <a:fontRef idx="minor">
            <a:schemeClr val="lt1"/>
          </a:fontRef>
        </p:style>
        <p:txBody>
          <a:bodyPr spcFirstLastPara="0" vert="horz" wrap="square" lIns="441713" tIns="264722" rIns="441713" bIns="264722"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Submit Application</a:t>
            </a:r>
            <a:endParaRPr lang="en-US" sz="2600" dirty="0">
              <a:solidFill>
                <a:prstClr val="white"/>
              </a:solidFill>
              <a:latin typeface="Arial" panose="020B0604020202020204" pitchFamily="34" charset="0"/>
              <a:cs typeface="Arial" panose="020B0604020202020204" pitchFamily="34" charset="0"/>
            </a:endParaRPr>
          </a:p>
        </p:txBody>
      </p:sp>
      <p:sp>
        <p:nvSpPr>
          <p:cNvPr id="17" name="Right Arrow 16"/>
          <p:cNvSpPr/>
          <p:nvPr>
            <p:custDataLst>
              <p:tags r:id="rId8"/>
            </p:custDataLst>
          </p:nvPr>
        </p:nvSpPr>
        <p:spPr>
          <a:xfrm rot="10798493">
            <a:off x="4181359" y="3125326"/>
            <a:ext cx="965924" cy="979275"/>
          </a:xfrm>
          <a:prstGeom prst="rightArrow">
            <a:avLst/>
          </a:prstGeom>
          <a:solidFill>
            <a:schemeClr val="accent2">
              <a:lumMod val="75000"/>
            </a:schemeClr>
          </a:solidFill>
        </p:spPr>
        <p:style>
          <a:lnRef idx="0">
            <a:schemeClr val="lt1">
              <a:hueOff val="0"/>
              <a:satOff val="0"/>
              <a:lumOff val="0"/>
              <a:alphaOff val="0"/>
            </a:schemeClr>
          </a:lnRef>
          <a:fillRef idx="1">
            <a:schemeClr val="accent2">
              <a:hueOff val="-5400127"/>
              <a:satOff val="-13787"/>
              <a:lumOff val="-3725"/>
              <a:alphaOff val="0"/>
            </a:schemeClr>
          </a:fillRef>
          <a:effectRef idx="0">
            <a:schemeClr val="accent2">
              <a:hueOff val="-5400127"/>
              <a:satOff val="-13787"/>
              <a:lumOff val="-3725"/>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18" name="Freeform 17"/>
          <p:cNvSpPr/>
          <p:nvPr>
            <p:custDataLst>
              <p:tags r:id="rId9"/>
            </p:custDataLst>
          </p:nvPr>
        </p:nvSpPr>
        <p:spPr>
          <a:xfrm>
            <a:off x="838538" y="2931511"/>
            <a:ext cx="2815849" cy="1158550"/>
          </a:xfrm>
          <a:custGeom>
            <a:avLst/>
            <a:gdLst>
              <a:gd name="connsiteX0" fmla="*/ 0 w 2815849"/>
              <a:gd name="connsiteY0" fmla="*/ 193096 h 1158550"/>
              <a:gd name="connsiteX1" fmla="*/ 193096 w 2815849"/>
              <a:gd name="connsiteY1" fmla="*/ 0 h 1158550"/>
              <a:gd name="connsiteX2" fmla="*/ 2622753 w 2815849"/>
              <a:gd name="connsiteY2" fmla="*/ 0 h 1158550"/>
              <a:gd name="connsiteX3" fmla="*/ 2815849 w 2815849"/>
              <a:gd name="connsiteY3" fmla="*/ 193096 h 1158550"/>
              <a:gd name="connsiteX4" fmla="*/ 2815849 w 2815849"/>
              <a:gd name="connsiteY4" fmla="*/ 965454 h 1158550"/>
              <a:gd name="connsiteX5" fmla="*/ 2622753 w 2815849"/>
              <a:gd name="connsiteY5" fmla="*/ 1158550 h 1158550"/>
              <a:gd name="connsiteX6" fmla="*/ 193096 w 2815849"/>
              <a:gd name="connsiteY6" fmla="*/ 1158550 h 1158550"/>
              <a:gd name="connsiteX7" fmla="*/ 0 w 2815849"/>
              <a:gd name="connsiteY7" fmla="*/ 965454 h 1158550"/>
              <a:gd name="connsiteX8" fmla="*/ 0 w 2815849"/>
              <a:gd name="connsiteY8" fmla="*/ 193096 h 115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849" h="1158550">
                <a:moveTo>
                  <a:pt x="0" y="193096"/>
                </a:moveTo>
                <a:cubicBezTo>
                  <a:pt x="0" y="86452"/>
                  <a:pt x="86452" y="0"/>
                  <a:pt x="193096" y="0"/>
                </a:cubicBezTo>
                <a:lnTo>
                  <a:pt x="2622753" y="0"/>
                </a:lnTo>
                <a:cubicBezTo>
                  <a:pt x="2729397" y="0"/>
                  <a:pt x="2815849" y="86452"/>
                  <a:pt x="2815849" y="193096"/>
                </a:cubicBezTo>
                <a:lnTo>
                  <a:pt x="2815849" y="965454"/>
                </a:lnTo>
                <a:cubicBezTo>
                  <a:pt x="2815849" y="1072098"/>
                  <a:pt x="2729397" y="1158550"/>
                  <a:pt x="2622753" y="1158550"/>
                </a:cubicBezTo>
                <a:lnTo>
                  <a:pt x="193096" y="1158550"/>
                </a:lnTo>
                <a:cubicBezTo>
                  <a:pt x="86452" y="1158550"/>
                  <a:pt x="0" y="1072098"/>
                  <a:pt x="0" y="965454"/>
                </a:cubicBezTo>
                <a:lnTo>
                  <a:pt x="0" y="193096"/>
                </a:lnTo>
                <a:close/>
              </a:path>
            </a:pathLst>
          </a:custGeom>
          <a:solidFill>
            <a:schemeClr val="tx2">
              <a:lumMod val="50000"/>
              <a:lumOff val="50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6480152"/>
              <a:satOff val="-16545"/>
              <a:lumOff val="-4471"/>
              <a:alphaOff val="0"/>
            </a:schemeClr>
          </a:fillRef>
          <a:effectRef idx="0">
            <a:schemeClr val="accent2">
              <a:hueOff val="-6480152"/>
              <a:satOff val="-16545"/>
              <a:lumOff val="-4471"/>
              <a:alphaOff val="0"/>
            </a:schemeClr>
          </a:effectRef>
          <a:fontRef idx="minor">
            <a:schemeClr val="lt1"/>
          </a:fontRef>
        </p:style>
        <p:txBody>
          <a:bodyPr spcFirstLastPara="0" vert="horz" wrap="square" lIns="89576" tIns="89576" rIns="89576" bIns="89576"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Sponsor Reviews Application</a:t>
            </a:r>
            <a:endParaRPr lang="en-US" sz="2600" dirty="0">
              <a:solidFill>
                <a:prstClr val="white"/>
              </a:solidFill>
              <a:latin typeface="Arial" panose="020B0604020202020204" pitchFamily="34" charset="0"/>
              <a:cs typeface="Arial" panose="020B0604020202020204" pitchFamily="34" charset="0"/>
            </a:endParaRPr>
          </a:p>
        </p:txBody>
      </p:sp>
      <p:sp>
        <p:nvSpPr>
          <p:cNvPr id="19" name="Right Arrow 18"/>
          <p:cNvSpPr/>
          <p:nvPr>
            <p:custDataLst>
              <p:tags r:id="rId10"/>
            </p:custDataLst>
          </p:nvPr>
        </p:nvSpPr>
        <p:spPr>
          <a:xfrm rot="5400000">
            <a:off x="2021756" y="4344683"/>
            <a:ext cx="659058" cy="455668"/>
          </a:xfrm>
          <a:prstGeom prst="rightArrow">
            <a:avLst/>
          </a:prstGeom>
          <a:solidFill>
            <a:schemeClr val="accent1">
              <a:lumMod val="50000"/>
              <a:lumOff val="50000"/>
            </a:schemeClr>
          </a:solidFill>
        </p:spPr>
        <p:style>
          <a:lnRef idx="0">
            <a:schemeClr val="lt1">
              <a:hueOff val="0"/>
              <a:satOff val="0"/>
              <a:lumOff val="0"/>
              <a:alphaOff val="0"/>
            </a:schemeClr>
          </a:lnRef>
          <a:fillRef idx="1">
            <a:schemeClr val="accent2">
              <a:hueOff val="-8100190"/>
              <a:satOff val="-20681"/>
              <a:lumOff val="-5588"/>
              <a:alphaOff val="0"/>
            </a:schemeClr>
          </a:fillRef>
          <a:effectRef idx="0">
            <a:schemeClr val="accent2">
              <a:hueOff val="-8100190"/>
              <a:satOff val="-20681"/>
              <a:lumOff val="-5588"/>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20" name="Freeform 19"/>
          <p:cNvSpPr/>
          <p:nvPr>
            <p:custDataLst>
              <p:tags r:id="rId11"/>
            </p:custDataLst>
          </p:nvPr>
        </p:nvSpPr>
        <p:spPr>
          <a:xfrm>
            <a:off x="1102019" y="5007193"/>
            <a:ext cx="2498532" cy="1200915"/>
          </a:xfrm>
          <a:custGeom>
            <a:avLst/>
            <a:gdLst>
              <a:gd name="connsiteX0" fmla="*/ 0 w 2498532"/>
              <a:gd name="connsiteY0" fmla="*/ 600458 h 1200915"/>
              <a:gd name="connsiteX1" fmla="*/ 1249266 w 2498532"/>
              <a:gd name="connsiteY1" fmla="*/ 0 h 1200915"/>
              <a:gd name="connsiteX2" fmla="*/ 2498532 w 2498532"/>
              <a:gd name="connsiteY2" fmla="*/ 600458 h 1200915"/>
              <a:gd name="connsiteX3" fmla="*/ 1249266 w 2498532"/>
              <a:gd name="connsiteY3" fmla="*/ 1200916 h 1200915"/>
              <a:gd name="connsiteX4" fmla="*/ 0 w 2498532"/>
              <a:gd name="connsiteY4" fmla="*/ 600458 h 120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532" h="1200915">
                <a:moveTo>
                  <a:pt x="0" y="600458"/>
                </a:moveTo>
                <a:cubicBezTo>
                  <a:pt x="0" y="268834"/>
                  <a:pt x="559315" y="0"/>
                  <a:pt x="1249266" y="0"/>
                </a:cubicBezTo>
                <a:cubicBezTo>
                  <a:pt x="1939217" y="0"/>
                  <a:pt x="2498532" y="268834"/>
                  <a:pt x="2498532" y="600458"/>
                </a:cubicBezTo>
                <a:cubicBezTo>
                  <a:pt x="2498532" y="932082"/>
                  <a:pt x="1939217" y="1200916"/>
                  <a:pt x="1249266" y="1200916"/>
                </a:cubicBezTo>
                <a:cubicBezTo>
                  <a:pt x="559315" y="1200916"/>
                  <a:pt x="0" y="932082"/>
                  <a:pt x="0" y="600458"/>
                </a:cubicBezTo>
                <a:close/>
              </a:path>
            </a:pathLst>
          </a:custGeom>
          <a:solidFill>
            <a:schemeClr val="accent1">
              <a:lumMod val="75000"/>
              <a:lumOff val="2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8640203"/>
              <a:satOff val="-22060"/>
              <a:lumOff val="-5961"/>
              <a:alphaOff val="0"/>
            </a:schemeClr>
          </a:fillRef>
          <a:effectRef idx="0">
            <a:schemeClr val="accent2">
              <a:hueOff val="-8640203"/>
              <a:satOff val="-22060"/>
              <a:lumOff val="-5961"/>
              <a:alphaOff val="0"/>
            </a:schemeClr>
          </a:effectRef>
          <a:fontRef idx="minor">
            <a:schemeClr val="lt1"/>
          </a:fontRef>
        </p:style>
        <p:txBody>
          <a:bodyPr spcFirstLastPara="0" vert="horz" wrap="square" lIns="398922" tIns="208890" rIns="398922" bIns="208890" numCol="1" spcCol="1270" anchor="ctr" anchorCtr="0">
            <a:noAutofit/>
          </a:bodyPr>
          <a:lstStyle/>
          <a:p>
            <a:pPr algn="ctr" defTabSz="1155700">
              <a:lnSpc>
                <a:spcPct val="90000"/>
              </a:lnSpc>
              <a:spcAft>
                <a:spcPct val="35000"/>
              </a:spcAft>
            </a:pPr>
            <a:r>
              <a:rPr lang="en-US" sz="2600" dirty="0" smtClean="0">
                <a:solidFill>
                  <a:prstClr val="white"/>
                </a:solidFill>
                <a:latin typeface="Arial" panose="020B0604020202020204" pitchFamily="34" charset="0"/>
                <a:cs typeface="Arial" panose="020B0604020202020204" pitchFamily="34" charset="0"/>
              </a:rPr>
              <a:t>Award</a:t>
            </a:r>
            <a:endParaRPr lang="en-US" sz="2600" dirty="0">
              <a:solidFill>
                <a:prstClr val="white"/>
              </a:solidFill>
              <a:latin typeface="Arial" panose="020B0604020202020204" pitchFamily="34" charset="0"/>
              <a:cs typeface="Arial" panose="020B0604020202020204" pitchFamily="34" charset="0"/>
            </a:endParaRPr>
          </a:p>
        </p:txBody>
      </p:sp>
      <p:sp>
        <p:nvSpPr>
          <p:cNvPr id="21" name="Right Arrow 20"/>
          <p:cNvSpPr/>
          <p:nvPr>
            <p:custDataLst>
              <p:tags r:id="rId12"/>
            </p:custDataLst>
          </p:nvPr>
        </p:nvSpPr>
        <p:spPr>
          <a:xfrm rot="21598009">
            <a:off x="4322129" y="4900397"/>
            <a:ext cx="1053648" cy="1116953"/>
          </a:xfrm>
          <a:prstGeom prst="rightArrow">
            <a:avLst/>
          </a:prstGeom>
          <a:solidFill>
            <a:schemeClr val="accent1">
              <a:lumMod val="75000"/>
              <a:lumOff val="25000"/>
            </a:schemeClr>
          </a:solidFill>
        </p:spPr>
        <p:style>
          <a:lnRef idx="0">
            <a:schemeClr val="lt1">
              <a:hueOff val="0"/>
              <a:satOff val="0"/>
              <a:lumOff val="0"/>
              <a:alphaOff val="0"/>
            </a:schemeClr>
          </a:lnRef>
          <a:fillRef idx="1">
            <a:schemeClr val="accent2">
              <a:hueOff val="-10800254"/>
              <a:satOff val="-27575"/>
              <a:lumOff val="-7451"/>
              <a:alphaOff val="0"/>
            </a:schemeClr>
          </a:fillRef>
          <a:effectRef idx="0">
            <a:schemeClr val="accent2">
              <a:hueOff val="-10800254"/>
              <a:satOff val="-27575"/>
              <a:lumOff val="-7451"/>
              <a:alphaOff val="0"/>
            </a:schemeClr>
          </a:effectRef>
          <a:fontRef idx="minor">
            <a:schemeClr val="lt1"/>
          </a:fontRef>
        </p:style>
        <p:txBody>
          <a:bodyPr/>
          <a:lstStyle/>
          <a:p>
            <a:endParaRPr lang="en-US">
              <a:solidFill>
                <a:prstClr val="white"/>
              </a:solidFill>
              <a:latin typeface="Arial" panose="020B0604020202020204" pitchFamily="34" charset="0"/>
              <a:cs typeface="Arial" panose="020B0604020202020204" pitchFamily="34" charset="0"/>
            </a:endParaRPr>
          </a:p>
        </p:txBody>
      </p:sp>
      <p:sp>
        <p:nvSpPr>
          <p:cNvPr id="22" name="Freeform 21"/>
          <p:cNvSpPr/>
          <p:nvPr>
            <p:custDataLst>
              <p:tags r:id="rId13"/>
            </p:custDataLst>
          </p:nvPr>
        </p:nvSpPr>
        <p:spPr>
          <a:xfrm>
            <a:off x="5937723" y="4754973"/>
            <a:ext cx="2044923" cy="1407803"/>
          </a:xfrm>
          <a:custGeom>
            <a:avLst/>
            <a:gdLst>
              <a:gd name="connsiteX0" fmla="*/ 0 w 2044923"/>
              <a:gd name="connsiteY0" fmla="*/ 234639 h 1407803"/>
              <a:gd name="connsiteX1" fmla="*/ 234639 w 2044923"/>
              <a:gd name="connsiteY1" fmla="*/ 0 h 1407803"/>
              <a:gd name="connsiteX2" fmla="*/ 1810284 w 2044923"/>
              <a:gd name="connsiteY2" fmla="*/ 0 h 1407803"/>
              <a:gd name="connsiteX3" fmla="*/ 2044923 w 2044923"/>
              <a:gd name="connsiteY3" fmla="*/ 234639 h 1407803"/>
              <a:gd name="connsiteX4" fmla="*/ 2044923 w 2044923"/>
              <a:gd name="connsiteY4" fmla="*/ 1173164 h 1407803"/>
              <a:gd name="connsiteX5" fmla="*/ 1810284 w 2044923"/>
              <a:gd name="connsiteY5" fmla="*/ 1407803 h 1407803"/>
              <a:gd name="connsiteX6" fmla="*/ 234639 w 2044923"/>
              <a:gd name="connsiteY6" fmla="*/ 1407803 h 1407803"/>
              <a:gd name="connsiteX7" fmla="*/ 0 w 2044923"/>
              <a:gd name="connsiteY7" fmla="*/ 1173164 h 1407803"/>
              <a:gd name="connsiteX8" fmla="*/ 0 w 2044923"/>
              <a:gd name="connsiteY8" fmla="*/ 234639 h 140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4923" h="1407803">
                <a:moveTo>
                  <a:pt x="0" y="234639"/>
                </a:moveTo>
                <a:cubicBezTo>
                  <a:pt x="0" y="105051"/>
                  <a:pt x="105051" y="0"/>
                  <a:pt x="234639" y="0"/>
                </a:cubicBezTo>
                <a:lnTo>
                  <a:pt x="1810284" y="0"/>
                </a:lnTo>
                <a:cubicBezTo>
                  <a:pt x="1939872" y="0"/>
                  <a:pt x="2044923" y="105051"/>
                  <a:pt x="2044923" y="234639"/>
                </a:cubicBezTo>
                <a:lnTo>
                  <a:pt x="2044923" y="1173164"/>
                </a:lnTo>
                <a:cubicBezTo>
                  <a:pt x="2044923" y="1302752"/>
                  <a:pt x="1939872" y="1407803"/>
                  <a:pt x="1810284" y="1407803"/>
                </a:cubicBezTo>
                <a:lnTo>
                  <a:pt x="234639" y="1407803"/>
                </a:lnTo>
                <a:cubicBezTo>
                  <a:pt x="105051" y="1407803"/>
                  <a:pt x="0" y="1302752"/>
                  <a:pt x="0" y="1173164"/>
                </a:cubicBezTo>
                <a:lnTo>
                  <a:pt x="0" y="234639"/>
                </a:lnTo>
                <a:close/>
              </a:path>
            </a:pathLst>
          </a:custGeom>
          <a:solidFill>
            <a:schemeClr val="tx2">
              <a:lumMod val="90000"/>
              <a:lumOff val="10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2">
              <a:hueOff val="-10800254"/>
              <a:satOff val="-27575"/>
              <a:lumOff val="-7451"/>
              <a:alphaOff val="0"/>
            </a:schemeClr>
          </a:fillRef>
          <a:effectRef idx="0">
            <a:schemeClr val="accent2">
              <a:hueOff val="-10800254"/>
              <a:satOff val="-27575"/>
              <a:lumOff val="-7451"/>
              <a:alphaOff val="0"/>
            </a:schemeClr>
          </a:effectRef>
          <a:fontRef idx="minor">
            <a:schemeClr val="lt1"/>
          </a:fontRef>
        </p:style>
        <p:txBody>
          <a:bodyPr spcFirstLastPara="0" vert="horz" wrap="square" lIns="104283" tIns="104283" rIns="104283" bIns="104283" numCol="1" spcCol="1270" anchor="ctr" anchorCtr="0">
            <a:noAutofit/>
          </a:bodyPr>
          <a:lstStyle/>
          <a:p>
            <a:pPr algn="ctr" defTabSz="1244600">
              <a:lnSpc>
                <a:spcPct val="90000"/>
              </a:lnSpc>
              <a:spcAft>
                <a:spcPct val="35000"/>
              </a:spcAft>
            </a:pPr>
            <a:r>
              <a:rPr lang="en-US" sz="2800" dirty="0" smtClean="0">
                <a:solidFill>
                  <a:prstClr val="white"/>
                </a:solidFill>
                <a:latin typeface="Arial" panose="020B0604020202020204" pitchFamily="34" charset="0"/>
                <a:cs typeface="Arial" panose="020B0604020202020204" pitchFamily="34" charset="0"/>
              </a:rPr>
              <a:t>Administer Award</a:t>
            </a:r>
            <a:endParaRPr lang="en-US" sz="2800" dirty="0">
              <a:solidFill>
                <a:prstClr val="white"/>
              </a:solidFill>
              <a:latin typeface="Arial" panose="020B0604020202020204" pitchFamily="34" charset="0"/>
              <a:cs typeface="Arial" panose="020B0604020202020204" pitchFamily="34" charset="0"/>
            </a:endParaRPr>
          </a:p>
        </p:txBody>
      </p:sp>
      <p:sp>
        <p:nvSpPr>
          <p:cNvPr id="8" name="TextBox 7"/>
          <p:cNvSpPr txBox="1"/>
          <p:nvPr>
            <p:custDataLst>
              <p:tags r:id="rId14"/>
            </p:custDataLst>
          </p:nvPr>
        </p:nvSpPr>
        <p:spPr>
          <a:xfrm>
            <a:off x="240094" y="2474309"/>
            <a:ext cx="1338828" cy="369332"/>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4-8 months</a:t>
            </a:r>
            <a:endParaRPr lang="en-US" dirty="0">
              <a:solidFill>
                <a:prstClr val="black"/>
              </a:solidFill>
              <a:latin typeface="Arial" panose="020B0604020202020204" pitchFamily="34" charset="0"/>
              <a:cs typeface="Arial" panose="020B0604020202020204" pitchFamily="34" charset="0"/>
            </a:endParaRPr>
          </a:p>
        </p:txBody>
      </p:sp>
      <p:sp>
        <p:nvSpPr>
          <p:cNvPr id="11" name="TextBox 10"/>
          <p:cNvSpPr txBox="1"/>
          <p:nvPr>
            <p:custDataLst>
              <p:tags r:id="rId15"/>
            </p:custDataLst>
          </p:nvPr>
        </p:nvSpPr>
        <p:spPr>
          <a:xfrm>
            <a:off x="7898070" y="4848177"/>
            <a:ext cx="1210588" cy="369332"/>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1- 5 years</a:t>
            </a:r>
            <a:endParaRPr lang="en-US" dirty="0">
              <a:solidFill>
                <a:prstClr val="black"/>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2"/>
          </p:nvPr>
        </p:nvSpPr>
        <p:spPr/>
        <p:txBody>
          <a:bodyPr/>
          <a:lstStyle/>
          <a:p>
            <a:fld id="{0061D612-A965-4E83-9353-73569C243F44}"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Tree>
    <p:extLst>
      <p:ext uri="{BB962C8B-B14F-4D97-AF65-F5344CB8AC3E}">
        <p14:creationId xmlns:p14="http://schemas.microsoft.com/office/powerpoint/2010/main" val="3480262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What is the purpose of Other Support?</a:t>
            </a:r>
            <a:endParaRPr lang="en-US" dirty="0"/>
          </a:p>
        </p:txBody>
      </p:sp>
      <p:sp>
        <p:nvSpPr>
          <p:cNvPr id="3" name="Content Placeholder 2"/>
          <p:cNvSpPr>
            <a:spLocks noGrp="1"/>
          </p:cNvSpPr>
          <p:nvPr>
            <p:ph idx="1"/>
          </p:nvPr>
        </p:nvSpPr>
        <p:spPr>
          <a:xfrm>
            <a:off x="665562" y="1128326"/>
            <a:ext cx="8325548" cy="4011502"/>
          </a:xfrm>
        </p:spPr>
        <p:txBody>
          <a:bodyPr/>
          <a:lstStyle/>
          <a:p>
            <a:pPr marL="0" indent="0">
              <a:buNone/>
            </a:pPr>
            <a:r>
              <a:rPr lang="en-US" altLang="en-US" sz="2400" dirty="0" smtClean="0">
                <a:ea typeface="ＭＳ Ｐゴシック" pitchFamily="34" charset="-128"/>
              </a:rPr>
              <a:t>Allows the Sponsor to determine if the key personnel can still commit to this project before an award is issued</a:t>
            </a:r>
          </a:p>
          <a:p>
            <a:pPr marL="288925" lvl="1" indent="0">
              <a:buNone/>
            </a:pPr>
            <a:r>
              <a:rPr lang="en-US" altLang="en-US" sz="2400" dirty="0" smtClean="0">
                <a:ea typeface="ＭＳ Ｐゴシック" pitchFamily="34" charset="-128"/>
              </a:rPr>
              <a:t>1. Look for over-commitment of Key Personnel (</a:t>
            </a:r>
            <a:r>
              <a:rPr lang="en-US" altLang="en-US" sz="2400" dirty="0">
                <a:ea typeface="ＭＳ Ｐゴシック" pitchFamily="34" charset="-128"/>
              </a:rPr>
              <a:t>more than 100% when effort for proposal is added to effort from other research active support</a:t>
            </a:r>
            <a:r>
              <a:rPr lang="en-US" altLang="en-US" sz="2400" dirty="0" smtClean="0">
                <a:ea typeface="ＭＳ Ｐゴシック" pitchFamily="34" charset="-128"/>
              </a:rPr>
              <a:t>)</a:t>
            </a:r>
          </a:p>
          <a:p>
            <a:pPr lvl="3"/>
            <a:r>
              <a:rPr lang="en-US" altLang="en-US" sz="2400" dirty="0" smtClean="0">
                <a:ea typeface="ＭＳ Ｐゴシック" pitchFamily="34" charset="-128"/>
              </a:rPr>
              <a:t>UCSF faculty </a:t>
            </a:r>
            <a:r>
              <a:rPr lang="en-US" altLang="en-US" sz="2400" dirty="0">
                <a:ea typeface="ＭＳ Ｐゴシック" pitchFamily="34" charset="-128"/>
              </a:rPr>
              <a:t>cannot exceed 95% (11.4 calendar</a:t>
            </a:r>
            <a:r>
              <a:rPr lang="en-US" altLang="en-US" sz="2400" dirty="0" smtClean="0">
                <a:ea typeface="ＭＳ Ｐゴシック" pitchFamily="34" charset="-128"/>
              </a:rPr>
              <a:t>)</a:t>
            </a:r>
          </a:p>
          <a:p>
            <a:pPr lvl="4"/>
            <a:r>
              <a:rPr lang="en-US" altLang="en-US" sz="2400" dirty="0" smtClean="0">
                <a:ea typeface="ＭＳ Ｐゴシック" pitchFamily="34" charset="-128"/>
              </a:rPr>
              <a:t>In-Residence and Ladder Ranks</a:t>
            </a:r>
          </a:p>
          <a:p>
            <a:pPr lvl="4"/>
            <a:r>
              <a:rPr lang="en-US" altLang="en-US" sz="2400" dirty="0" smtClean="0">
                <a:ea typeface="ＭＳ Ｐゴシック" pitchFamily="34" charset="-128"/>
              </a:rPr>
              <a:t>Adjunct during any quarter when submitting a proposal</a:t>
            </a:r>
          </a:p>
          <a:p>
            <a:pPr marL="288925" lvl="1" indent="0">
              <a:buNone/>
            </a:pPr>
            <a:r>
              <a:rPr lang="en-US" altLang="en-US" sz="2400" dirty="0" smtClean="0">
                <a:ea typeface="ＭＳ Ｐゴシック" pitchFamily="34" charset="-128"/>
              </a:rPr>
              <a:t>2. Checks </a:t>
            </a:r>
            <a:r>
              <a:rPr lang="en-US" altLang="en-US" sz="2400" dirty="0">
                <a:ea typeface="ＭＳ Ｐゴシック" pitchFamily="34" charset="-128"/>
              </a:rPr>
              <a:t>for possible duplication of scientific goals or financial support of same projects from other source(s</a:t>
            </a:r>
            <a:r>
              <a:rPr lang="en-US" altLang="en-US" sz="2400" dirty="0" smtClean="0">
                <a:ea typeface="ＭＳ Ｐゴシック" pitchFamily="34" charset="-128"/>
              </a:rPr>
              <a:t>)</a:t>
            </a:r>
            <a:endParaRPr lang="en-US" altLang="en-US" sz="2400" dirty="0">
              <a:ea typeface="ＭＳ Ｐゴシック" pitchFamily="34" charset="-128"/>
            </a:endParaRPr>
          </a:p>
          <a:p>
            <a:endParaRPr lang="en-US" dirty="0"/>
          </a:p>
        </p:txBody>
      </p:sp>
      <p:sp>
        <p:nvSpPr>
          <p:cNvPr id="5" name="Date Placeholder 4"/>
          <p:cNvSpPr>
            <a:spLocks noGrp="1"/>
          </p:cNvSpPr>
          <p:nvPr>
            <p:ph type="dt" sz="half" idx="2"/>
          </p:nvPr>
        </p:nvSpPr>
        <p:spPr/>
        <p:txBody>
          <a:bodyPr/>
          <a:lstStyle/>
          <a:p>
            <a:fld id="{B956280A-84B5-4CF2-86D5-2D65ED700D00}"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dirty="0"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3744247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What is Other Support?</a:t>
            </a:r>
            <a:endParaRPr lang="en-US" dirty="0"/>
          </a:p>
        </p:txBody>
      </p:sp>
      <p:sp>
        <p:nvSpPr>
          <p:cNvPr id="3" name="Content Placeholder 2"/>
          <p:cNvSpPr>
            <a:spLocks noGrp="1"/>
          </p:cNvSpPr>
          <p:nvPr>
            <p:ph idx="1"/>
          </p:nvPr>
        </p:nvSpPr>
        <p:spPr/>
        <p:txBody>
          <a:bodyPr/>
          <a:lstStyle/>
          <a:p>
            <a:r>
              <a:rPr lang="en-US" sz="2800" dirty="0" smtClean="0"/>
              <a:t>All financial </a:t>
            </a:r>
            <a:r>
              <a:rPr lang="en-US" sz="2800" dirty="0"/>
              <a:t>resources, whether Federal, non-Federal, commercial or institutional, available in direct support of an individual’s research endeavors, including but not limited to research grants, cooperative agreements, contracts, and/or institutional awards</a:t>
            </a:r>
            <a:r>
              <a:rPr lang="en-US" sz="2800" dirty="0" smtClean="0"/>
              <a:t>.</a:t>
            </a:r>
          </a:p>
          <a:p>
            <a:pPr lvl="1"/>
            <a:r>
              <a:rPr lang="en-US" sz="2800" dirty="0" smtClean="0"/>
              <a:t>Does not include training awards, prizes or gifts. </a:t>
            </a:r>
            <a:endParaRPr lang="en-US" sz="2800" dirty="0"/>
          </a:p>
          <a:p>
            <a:endParaRPr lang="en-US" dirty="0"/>
          </a:p>
        </p:txBody>
      </p:sp>
      <p:sp>
        <p:nvSpPr>
          <p:cNvPr id="5" name="Date Placeholder 4"/>
          <p:cNvSpPr>
            <a:spLocks noGrp="1"/>
          </p:cNvSpPr>
          <p:nvPr>
            <p:ph type="dt" sz="half" idx="2"/>
          </p:nvPr>
        </p:nvSpPr>
        <p:spPr/>
        <p:txBody>
          <a:bodyPr/>
          <a:lstStyle/>
          <a:p>
            <a:fld id="{33767BAC-30C2-414D-AF2E-25ED18EE69E2}"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
        <p:nvSpPr>
          <p:cNvPr id="4" name="TextBox 3"/>
          <p:cNvSpPr txBox="1"/>
          <p:nvPr/>
        </p:nvSpPr>
        <p:spPr bwMode="auto">
          <a:xfrm>
            <a:off x="655608" y="1153474"/>
            <a:ext cx="3327834" cy="677108"/>
          </a:xfrm>
          <a:prstGeom prst="rect">
            <a:avLst/>
          </a:prstGeom>
          <a:noFill/>
          <a:ln w="19050" algn="ctr">
            <a:noFill/>
            <a:miter lim="800000"/>
            <a:headEnd/>
            <a:tailEnd/>
          </a:ln>
        </p:spPr>
        <p:txBody>
          <a:bodyPr wrap="none" lIns="0" tIns="0" rIns="0" bIns="0" rtlCol="0">
            <a:spAutoFit/>
          </a:bodyPr>
          <a:lstStyle/>
          <a:p>
            <a:r>
              <a:rPr lang="en-US" sz="4400" b="1" dirty="0" smtClean="0"/>
              <a:t>NIH </a:t>
            </a:r>
            <a:r>
              <a:rPr lang="en-US" sz="3600" b="1" dirty="0" smtClean="0"/>
              <a:t>Definition</a:t>
            </a:r>
          </a:p>
        </p:txBody>
      </p:sp>
    </p:spTree>
    <p:extLst>
      <p:ext uri="{BB962C8B-B14F-4D97-AF65-F5344CB8AC3E}">
        <p14:creationId xmlns:p14="http://schemas.microsoft.com/office/powerpoint/2010/main" val="1881408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When is Other Support Requested?</a:t>
            </a:r>
            <a:endParaRPr lang="en-US" dirty="0"/>
          </a:p>
        </p:txBody>
      </p:sp>
      <p:sp>
        <p:nvSpPr>
          <p:cNvPr id="3" name="Content Placeholder 2"/>
          <p:cNvSpPr>
            <a:spLocks noGrp="1"/>
          </p:cNvSpPr>
          <p:nvPr>
            <p:ph idx="1"/>
          </p:nvPr>
        </p:nvSpPr>
        <p:spPr>
          <a:xfrm>
            <a:off x="652582" y="1388746"/>
            <a:ext cx="8325548" cy="4011502"/>
          </a:xfrm>
        </p:spPr>
        <p:txBody>
          <a:bodyPr/>
          <a:lstStyle/>
          <a:p>
            <a:r>
              <a:rPr lang="en-US" sz="3600" dirty="0" smtClean="0"/>
              <a:t>For NIH:</a:t>
            </a:r>
          </a:p>
          <a:p>
            <a:pPr lvl="1"/>
            <a:r>
              <a:rPr lang="en-US" sz="3600" dirty="0" smtClean="0"/>
              <a:t>Just-In-Time</a:t>
            </a:r>
          </a:p>
          <a:p>
            <a:pPr lvl="1"/>
            <a:r>
              <a:rPr lang="en-US" sz="3600" dirty="0" smtClean="0"/>
              <a:t>Progress Reports (RPPR) </a:t>
            </a:r>
          </a:p>
          <a:p>
            <a:r>
              <a:rPr lang="en-US" sz="3600" dirty="0" smtClean="0"/>
              <a:t>For other sponsors it depends on their guidelines</a:t>
            </a:r>
          </a:p>
          <a:p>
            <a:pPr lvl="1"/>
            <a:r>
              <a:rPr lang="en-US" sz="3600" dirty="0" smtClean="0"/>
              <a:t>For example, NSF is at the proposal stage</a:t>
            </a:r>
            <a:endParaRPr lang="en-US" sz="3600" dirty="0"/>
          </a:p>
        </p:txBody>
      </p:sp>
      <p:sp>
        <p:nvSpPr>
          <p:cNvPr id="5" name="Date Placeholder 4"/>
          <p:cNvSpPr>
            <a:spLocks noGrp="1"/>
          </p:cNvSpPr>
          <p:nvPr>
            <p:ph type="dt" sz="half" idx="2"/>
          </p:nvPr>
        </p:nvSpPr>
        <p:spPr/>
        <p:txBody>
          <a:bodyPr/>
          <a:lstStyle/>
          <a:p>
            <a:fld id="{56892DE9-C80C-4572-8FCF-FC8A986B7E7B}"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2819377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Other Support Samples</a:t>
            </a:r>
            <a:endParaRPr lang="en-US" dirty="0"/>
          </a:p>
        </p:txBody>
      </p:sp>
      <p:sp>
        <p:nvSpPr>
          <p:cNvPr id="3" name="Content Placeholder 2"/>
          <p:cNvSpPr>
            <a:spLocks noGrp="1"/>
          </p:cNvSpPr>
          <p:nvPr>
            <p:ph idx="1"/>
          </p:nvPr>
        </p:nvSpPr>
        <p:spPr/>
        <p:txBody>
          <a:bodyPr/>
          <a:lstStyle/>
          <a:p>
            <a:r>
              <a:rPr lang="en-US" dirty="0" smtClean="0"/>
              <a:t>Other Support Sample – JIT</a:t>
            </a:r>
          </a:p>
          <a:p>
            <a:r>
              <a:rPr lang="en-US" dirty="0" smtClean="0"/>
              <a:t>Other Support Sample – RPPR</a:t>
            </a:r>
          </a:p>
          <a:p>
            <a:pPr marL="0" indent="0">
              <a:buNone/>
            </a:pPr>
            <a:endParaRPr lang="en-US" dirty="0"/>
          </a:p>
        </p:txBody>
      </p:sp>
      <p:sp>
        <p:nvSpPr>
          <p:cNvPr id="5" name="Date Placeholder 4"/>
          <p:cNvSpPr>
            <a:spLocks noGrp="1"/>
          </p:cNvSpPr>
          <p:nvPr>
            <p:ph type="dt" sz="half" idx="2"/>
          </p:nvPr>
        </p:nvSpPr>
        <p:spPr/>
        <p:txBody>
          <a:bodyPr/>
          <a:lstStyle/>
          <a:p>
            <a:fld id="{58F87FF0-E97E-446C-A341-CF0A521C2FE6}"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sp>
        <p:nvSpPr>
          <p:cNvPr id="8" name="Text Placeholder 7"/>
          <p:cNvSpPr>
            <a:spLocks noGrp="1"/>
          </p:cNvSpPr>
          <p:nvPr>
            <p:ph type="body" idx="10"/>
          </p:nvPr>
        </p:nvSpPr>
        <p:spPr/>
        <p:txBody>
          <a:bodyPr/>
          <a:lstStyle/>
          <a:p>
            <a:endParaRPr lang="en-US"/>
          </a:p>
        </p:txBody>
      </p:sp>
    </p:spTree>
    <p:extLst>
      <p:ext uri="{BB962C8B-B14F-4D97-AF65-F5344CB8AC3E}">
        <p14:creationId xmlns:p14="http://schemas.microsoft.com/office/powerpoint/2010/main" val="30676214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5094"/>
          </a:xfrm>
        </p:spPr>
        <p:txBody>
          <a:bodyPr/>
          <a:lstStyle/>
          <a:p>
            <a:r>
              <a:rPr lang="en-US" dirty="0" smtClean="0"/>
              <a:t>Types of Effort</a:t>
            </a:r>
            <a:endParaRPr lang="en-US" dirty="0"/>
          </a:p>
        </p:txBody>
      </p:sp>
      <p:sp>
        <p:nvSpPr>
          <p:cNvPr id="3" name="Content Placeholder 2"/>
          <p:cNvSpPr>
            <a:spLocks noGrp="1"/>
          </p:cNvSpPr>
          <p:nvPr>
            <p:ph idx="1"/>
          </p:nvPr>
        </p:nvSpPr>
        <p:spPr>
          <a:xfrm>
            <a:off x="661375" y="1019468"/>
            <a:ext cx="8325548" cy="4011502"/>
          </a:xfrm>
        </p:spPr>
        <p:txBody>
          <a:bodyPr/>
          <a:lstStyle/>
          <a:p>
            <a:r>
              <a:rPr lang="en-US" altLang="en-US" sz="1800" dirty="0">
                <a:ea typeface="ＭＳ Ｐゴシック" pitchFamily="34" charset="-128"/>
              </a:rPr>
              <a:t>Paid Effort – effort of an individual paid by the award or funding source</a:t>
            </a:r>
            <a:r>
              <a:rPr lang="en-US" altLang="en-US" sz="1800" dirty="0" smtClean="0">
                <a:ea typeface="ＭＳ Ｐゴシック" pitchFamily="34" charset="-128"/>
              </a:rPr>
              <a:t>. </a:t>
            </a:r>
            <a:endParaRPr lang="en-US" altLang="en-US" sz="1800" dirty="0">
              <a:ea typeface="ＭＳ Ｐゴシック" pitchFamily="34" charset="-128"/>
            </a:endParaRPr>
          </a:p>
          <a:p>
            <a:r>
              <a:rPr lang="en-US" altLang="en-US" sz="1800" dirty="0">
                <a:ea typeface="ＭＳ Ｐゴシック" pitchFamily="34" charset="-128"/>
              </a:rPr>
              <a:t>Mandatory Cost-Shared Effort – effort of an individual devoted to a project but not paid by the award, instead paid by the institution.  Required by the sponsor as a condition of the award and is quantified in the award.</a:t>
            </a:r>
          </a:p>
          <a:p>
            <a:r>
              <a:rPr lang="en-US" altLang="en-US" sz="1800" dirty="0" smtClean="0">
                <a:ea typeface="ＭＳ Ｐゴシック" pitchFamily="34" charset="-128"/>
              </a:rPr>
              <a:t>Voluntary Committed Cost-Shared Effort -  effort of an individual devoted to a project but not paid by the award, instead paid by the institution.  Not required by the sponsor but is quantified in the award. </a:t>
            </a:r>
          </a:p>
          <a:p>
            <a:r>
              <a:rPr lang="en-US" altLang="en-US" sz="1800" dirty="0" smtClean="0">
                <a:ea typeface="ＭＳ Ｐゴシック" pitchFamily="34" charset="-128"/>
              </a:rPr>
              <a:t>Concurrent/Complementary </a:t>
            </a:r>
            <a:r>
              <a:rPr lang="en-US" altLang="en-US" sz="1800" dirty="0">
                <a:ea typeface="ＭＳ Ｐゴシック" pitchFamily="34" charset="-128"/>
              </a:rPr>
              <a:t>Effort -  effort devoted to a project </a:t>
            </a:r>
            <a:r>
              <a:rPr lang="en-US" altLang="en-US" sz="1800" dirty="0" smtClean="0">
                <a:ea typeface="ＭＳ Ｐゴシック" pitchFamily="34" charset="-128"/>
              </a:rPr>
              <a:t>from </a:t>
            </a:r>
            <a:r>
              <a:rPr lang="en-US" altLang="en-US" sz="1800" dirty="0">
                <a:ea typeface="ＭＳ Ｐゴシック" pitchFamily="34" charset="-128"/>
              </a:rPr>
              <a:t>another </a:t>
            </a:r>
            <a:r>
              <a:rPr lang="en-US" altLang="en-US" sz="1800" dirty="0" smtClean="0">
                <a:ea typeface="ＭＳ Ｐゴシック" pitchFamily="34" charset="-128"/>
              </a:rPr>
              <a:t>sponsor when </a:t>
            </a:r>
            <a:r>
              <a:rPr lang="en-US" altLang="en-US" sz="1800" dirty="0">
                <a:ea typeface="ＭＳ Ｐゴシック" pitchFamily="34" charset="-128"/>
              </a:rPr>
              <a:t>research is related to but not identical to the work from the paying project. (Usually related to training &amp; career development-type awards)</a:t>
            </a:r>
          </a:p>
          <a:p>
            <a:r>
              <a:rPr lang="en-US" altLang="en-US" sz="1800" dirty="0">
                <a:ea typeface="ＭＳ Ｐゴシック" pitchFamily="34" charset="-128"/>
              </a:rPr>
              <a:t>Effort as Needed – </a:t>
            </a:r>
            <a:r>
              <a:rPr lang="en-US" altLang="en-US" sz="1800" dirty="0" smtClean="0">
                <a:ea typeface="ＭＳ Ｐゴシック" pitchFamily="34" charset="-128"/>
              </a:rPr>
              <a:t>Non-measurable effort</a:t>
            </a:r>
          </a:p>
          <a:p>
            <a:pPr lvl="1"/>
            <a:r>
              <a:rPr lang="en-US" altLang="en-US" sz="1800" dirty="0" smtClean="0">
                <a:ea typeface="ＭＳ Ｐゴシック" pitchFamily="34" charset="-128"/>
              </a:rPr>
              <a:t>In general, effort as needed is not included in Other Support, for example if in the role of Other Significant Contributor</a:t>
            </a:r>
          </a:p>
          <a:p>
            <a:pPr lvl="1"/>
            <a:r>
              <a:rPr lang="en-US" altLang="en-US" sz="1800" dirty="0" smtClean="0">
                <a:ea typeface="ＭＳ Ｐゴシック" pitchFamily="34" charset="-128"/>
              </a:rPr>
              <a:t>However, if a sponsor funds the research but does not allow PI support and does not require PI effort, his/her effort is listed as “effort as needed”</a:t>
            </a:r>
          </a:p>
          <a:p>
            <a:pPr marL="0" indent="0">
              <a:buNone/>
            </a:pPr>
            <a:endParaRPr lang="en-US" sz="1800" dirty="0"/>
          </a:p>
        </p:txBody>
      </p:sp>
      <p:sp>
        <p:nvSpPr>
          <p:cNvPr id="5" name="Date Placeholder 4"/>
          <p:cNvSpPr>
            <a:spLocks noGrp="1"/>
          </p:cNvSpPr>
          <p:nvPr>
            <p:ph type="dt" sz="half" idx="2"/>
          </p:nvPr>
        </p:nvSpPr>
        <p:spPr/>
        <p:txBody>
          <a:bodyPr/>
          <a:lstStyle/>
          <a:p>
            <a:fld id="{56FB01A2-D6A6-46B8-AA03-B5E7EAE866D2}" type="datetime1">
              <a:rPr lang="en-US" smtClean="0"/>
              <a:t>10/1/2015</a:t>
            </a:fld>
            <a:endParaRPr lang="en-US" dirty="0"/>
          </a:p>
        </p:txBody>
      </p:sp>
      <p:sp>
        <p:nvSpPr>
          <p:cNvPr id="6" name="Footer Placeholder 5"/>
          <p:cNvSpPr>
            <a:spLocks noGrp="1"/>
          </p:cNvSpPr>
          <p:nvPr>
            <p:ph type="ftr" sz="quarter" idx="3"/>
          </p:nvPr>
        </p:nvSpPr>
        <p:spPr/>
        <p:txBody>
          <a:bodyPr/>
          <a:lstStyle/>
          <a:p>
            <a:r>
              <a:rPr lang="en-US" smtClean="0"/>
              <a:t>Other Support Training</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2898554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F4B5D6F-2157-422E-A208-D93C8E6646A8}&quot;/&gt;&lt;isInvalidForFieldText val=&quot;0&quot;/&gt;&lt;Image&gt;&lt;filename val=&quot;C:\Users\CDunn\AppData\Local\Temp\CP239622545108Session\CPTrustFolder239622545108\PPTImport239623187863\data\asimages\{8F4B5D6F-2157-422E-A208-D93C8E6646A8}_3.png&quot;/&gt;&lt;left val=&quot;1084&quot;/&gt;&lt;top val=&quot;46&quot;/&gt;&lt;width val=&quot;71&quot;/&gt;&lt;height val=&quot;59&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1B725B53-9CAF-4124-943D-D8C5B03D68AD}&quot;/&gt;&lt;isInvalidForFieldText val=&quot;0&quot;/&gt;&lt;Image&gt;&lt;filename val=&quot;C:\Users\CDunn\AppData\Local\Temp\CP239622545108Session\CPTrustFolder239622545108\PPTImport239623187863\data\asimages\{1B725B53-9CAF-4124-943D-D8C5B03D68AD}_3.png&quot;/&gt;&lt;left val=&quot;129&quot;/&gt;&lt;top val=&quot;721&quot;/&gt;&lt;width val=&quot;328&quot;/&gt;&lt;height val=&quot;16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5&quot;/&gt;&lt;/TableIndex&gt;&lt;/ShapeTextInfo&gt;"/>
  <p:tag name="HTML_SHAPEINFO" val="&lt;ThreeDShapeInfo&gt;&lt;uuid val=&quot;{C3132149-A39A-4677-874F-8F7237A3FF90}&quot;/&gt;&lt;isInvalidForFieldText val=&quot;0&quot;/&gt;&lt;Image&gt;&lt;filename val=&quot;C:\Users\CDunn\AppData\Local\Temp\CP239622545108Session\CPTrustFolder239622545108\PPTImport239623187863\data\asimages\{C3132149-A39A-4677-874F-8F7237A3FF90}_3.png&quot;/&gt;&lt;left val=&quot;759&quot;/&gt;&lt;top val=&quot;689&quot;/&gt;&lt;width val=&quot;289&quot;/&gt;&lt;height val=&quot;18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62AFBB3-5280-4277-8479-860100B6C349}&quot;/&gt;&lt;isInvalidForFieldText val=&quot;0&quot;/&gt;&lt;Image&gt;&lt;filename val=&quot;C:\Users\CDunn\AppData\Local\Temp\CP239622545108Session\CPTrustFolder239622545108\PPTImport239623187863\data\asimages\{E62AFBB3-5280-4277-8479-860100B6C349}_3.png&quot;/&gt;&lt;left val=&quot;9&quot;/&gt;&lt;top val=&quot;386&quot;/&gt;&lt;width val=&quot;188&quot;/&gt;&lt;height val=&quot;6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A25C55C-5FEF-4B25-81F3-DF5CE0494D85}&quot;/&gt;&lt;isInvalidForFieldText val=&quot;0&quot;/&gt;&lt;Image&gt;&lt;filename val=&quot;C:\Users\CDunn\AppData\Local\Temp\CP239622545108Session\CPTrustFolder239622545108\PPTImport239623187863\data\asimages\{0A25C55C-5FEF-4B25-81F3-DF5CE0494D85}_3.png&quot;/&gt;&lt;left val=&quot;1014&quot;/&gt;&lt;top val=&quot;698&quot;/&gt;&lt;width val=&quot;170&quot;/&gt;&lt;height val=&quot;6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F4B5D6F-2157-422E-A208-D93C8E6646A8}&quot;/&gt;&lt;isInvalidForFieldText val=&quot;0&quot;/&gt;&lt;Image&gt;&lt;filename val=&quot;C:\Users\CDunn\AppData\Local\Temp\CP239622545108Session\CPTrustFolder239622545108\PPTImport239623187863\data\asimages\{8F4B5D6F-2157-422E-A208-D93C8E6646A8}_3.png&quot;/&gt;&lt;left val=&quot;1084&quot;/&gt;&lt;top val=&quot;46&quot;/&gt;&lt;width val=&quot;71&quot;/&gt;&lt;height val=&quot;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DB6A25B-531E-423E-A3F9-B2DFF4068A39}&quot;/&gt;&lt;isInvalidForFieldText val=&quot;0&quot;/&gt;&lt;Image&gt;&lt;filename val=&quot;C:\Users\CDunn\AppData\Local\Temp\CP239622545108Session\CPTrustFolder239622545108\PPTImport239623187863\data\asimages\{8DB6A25B-531E-423E-A3F9-B2DFF4068A39}_3.png&quot;/&gt;&lt;left val=&quot;158&quot;/&gt;&lt;top val=&quot;3&quot;/&gt;&lt;width val=&quot;904&quot;/&gt;&lt;height val=&quot;15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3E1D757B-CAAB-4AE3-96CF-DCB37F7694FB}&quot;/&gt;&lt;isInvalidForFieldText val=&quot;0&quot;/&gt;&lt;Image&gt;&lt;filename val=&quot;C:\Users\CDunn\AppData\Local\Temp\CP239622545108Session\CPTrustFolder239622545108\PPTImport239623187863\data\asimages\{3E1D757B-CAAB-4AE3-96CF-DCB37F7694FB}_3.png&quot;/&gt;&lt;left val=&quot;170&quot;/&gt;&lt;top val=&quot;190&quot;/&gt;&lt;width val=&quot;229&quot;/&gt;&lt;height val=&quot;20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DB6A25B-531E-423E-A3F9-B2DFF4068A39}&quot;/&gt;&lt;isInvalidForFieldText val=&quot;0&quot;/&gt;&lt;Image&gt;&lt;filename val=&quot;C:\Users\CDunn\AppData\Local\Temp\CP239622545108Session\CPTrustFolder239622545108\PPTImport239623187863\data\asimages\{8DB6A25B-531E-423E-A3F9-B2DFF4068A39}_3.png&quot;/&gt;&lt;left val=&quot;158&quot;/&gt;&lt;top val=&quot;3&quot;/&gt;&lt;width val=&quot;904&quot;/&gt;&lt;height val=&quot;15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27494B0-BD85-4F30-80D8-763EA4BD11F2}&quot;/&gt;&lt;isInvalidForFieldText val=&quot;0&quot;/&gt;&lt;Image&gt;&lt;filename val=&quot;C:\Users\CDunn\AppData\Local\Temp\CP239622545108Session\CPTrustFolder239622545108\PPTImport239623187863\data\asimages\{927494B0-BD85-4F30-80D8-763EA4BD11F2}_3.png&quot;/&gt;&lt;left val=&quot;700&quot;/&gt;&lt;top val=&quot;225&quot;/&gt;&lt;width val=&quot;437&quot;/&gt;&lt;height val=&quot;13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1&quot;/&gt;&lt;/TableIndex&gt;&lt;/ShapeTextInfo&gt;"/>
  <p:tag name="HTML_SHAPEINFO" val="&lt;ThreeDShapeInfo&gt;&lt;uuid val=&quot;{B521C29C-E758-4AA9-BB59-0617A76780E8}&quot;/&gt;&lt;isInvalidForFieldText val=&quot;0&quot;/&gt;&lt;Image&gt;&lt;filename val=&quot;C:\Users\CDunn\AppData\Local\Temp\CP239622545108Session\CPTrustFolder239622545108\PPTImport239623187863\data\asimages\{B521C29C-E758-4AA9-BB59-0617A76780E8}_3.png&quot;/&gt;&lt;left val=&quot;725&quot;/&gt;&lt;top val=&quot;454&quot;/&gt;&lt;width val=&quot;367&quot;/&gt;&lt;height val=&quot;20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1&quot;/&gt;&lt;/TableIndex&gt;&lt;/ShapeTextInfo&gt;"/>
  <p:tag name="HTML_SHAPEINFO" val="&lt;ThreeDShapeInfo&gt;&lt;uuid val=&quot;{EFA18D50-08BB-4518-AF5D-EE0044940648}&quot;/&gt;&lt;isInvalidForFieldText val=&quot;0&quot;/&gt;&lt;Image&gt;&lt;filename val=&quot;C:\Users\CDunn\AppData\Local\Temp\CP239622545108Session\CPTrustFolder239622545108\PPTImport239623187863\data\asimages\{EFA18D50-08BB-4518-AF5D-EE0044940648}_3.png&quot;/&gt;&lt;left val=&quot;84&quot;/&gt;&lt;top val=&quot;450&quot;/&gt;&lt;width val=&quot;401&quot;/&gt;&lt;height val=&quot;153&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1B725B53-9CAF-4124-943D-D8C5B03D68AD}&quot;/&gt;&lt;isInvalidForFieldText val=&quot;0&quot;/&gt;&lt;Image&gt;&lt;filename val=&quot;C:\Users\CDunn\AppData\Local\Temp\CP239622545108Session\CPTrustFolder239622545108\PPTImport239623187863\data\asimages\{1B725B53-9CAF-4124-943D-D8C5B03D68AD}_3.png&quot;/&gt;&lt;left val=&quot;129&quot;/&gt;&lt;top val=&quot;721&quot;/&gt;&lt;width val=&quot;328&quot;/&gt;&lt;height val=&quot;16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5&quot;/&gt;&lt;/TableIndex&gt;&lt;/ShapeTextInfo&gt;"/>
  <p:tag name="HTML_SHAPEINFO" val="&lt;ThreeDShapeInfo&gt;&lt;uuid val=&quot;{C3132149-A39A-4677-874F-8F7237A3FF90}&quot;/&gt;&lt;isInvalidForFieldText val=&quot;0&quot;/&gt;&lt;Image&gt;&lt;filename val=&quot;C:\Users\CDunn\AppData\Local\Temp\CP239622545108Session\CPTrustFolder239622545108\PPTImport239623187863\data\asimages\{C3132149-A39A-4677-874F-8F7237A3FF90}_3.png&quot;/&gt;&lt;left val=&quot;759&quot;/&gt;&lt;top val=&quot;689&quot;/&gt;&lt;width val=&quot;289&quot;/&gt;&lt;height val=&quot;18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62AFBB3-5280-4277-8479-860100B6C349}&quot;/&gt;&lt;isInvalidForFieldText val=&quot;0&quot;/&gt;&lt;Image&gt;&lt;filename val=&quot;C:\Users\CDunn\AppData\Local\Temp\CP239622545108Session\CPTrustFolder239622545108\PPTImport239623187863\data\asimages\{E62AFBB3-5280-4277-8479-860100B6C349}_3.png&quot;/&gt;&lt;left val=&quot;9&quot;/&gt;&lt;top val=&quot;386&quot;/&gt;&lt;width val=&quot;188&quot;/&gt;&lt;height val=&quot;6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3E1D757B-CAAB-4AE3-96CF-DCB37F7694FB}&quot;/&gt;&lt;isInvalidForFieldText val=&quot;0&quot;/&gt;&lt;Image&gt;&lt;filename val=&quot;C:\Users\CDunn\AppData\Local\Temp\CP239622545108Session\CPTrustFolder239622545108\PPTImport239623187863\data\asimages\{3E1D757B-CAAB-4AE3-96CF-DCB37F7694FB}_3.png&quot;/&gt;&lt;left val=&quot;170&quot;/&gt;&lt;top val=&quot;190&quot;/&gt;&lt;width val=&quot;229&quot;/&gt;&lt;height val=&quot;203&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A25C55C-5FEF-4B25-81F3-DF5CE0494D85}&quot;/&gt;&lt;isInvalidForFieldText val=&quot;0&quot;/&gt;&lt;Image&gt;&lt;filename val=&quot;C:\Users\CDunn\AppData\Local\Temp\CP239622545108Session\CPTrustFolder239622545108\PPTImport239623187863\data\asimages\{0A25C55C-5FEF-4B25-81F3-DF5CE0494D85}_3.png&quot;/&gt;&lt;left val=&quot;1014&quot;/&gt;&lt;top val=&quot;698&quot;/&gt;&lt;width val=&quot;170&quot;/&gt;&lt;height val=&quot;6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27494B0-BD85-4F30-80D8-763EA4BD11F2}&quot;/&gt;&lt;isInvalidForFieldText val=&quot;0&quot;/&gt;&lt;Image&gt;&lt;filename val=&quot;C:\Users\CDunn\AppData\Local\Temp\CP239622545108Session\CPTrustFolder239622545108\PPTImport239623187863\data\asimages\{927494B0-BD85-4F30-80D8-763EA4BD11F2}_3.png&quot;/&gt;&lt;left val=&quot;700&quot;/&gt;&lt;top val=&quot;225&quot;/&gt;&lt;width val=&quot;437&quot;/&gt;&lt;height val=&quot;13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11&quot;/&gt;&lt;/TableIndex&gt;&lt;/ShapeTextInfo&gt;"/>
  <p:tag name="HTML_SHAPEINFO" val="&lt;ThreeDShapeInfo&gt;&lt;uuid val=&quot;{B521C29C-E758-4AA9-BB59-0617A76780E8}&quot;/&gt;&lt;isInvalidForFieldText val=&quot;0&quot;/&gt;&lt;Image&gt;&lt;filename val=&quot;C:\Users\CDunn\AppData\Local\Temp\CP239622545108Session\CPTrustFolder239622545108\PPTImport239623187863\data\asimages\{B521C29C-E758-4AA9-BB59-0617A76780E8}_3.png&quot;/&gt;&lt;left val=&quot;725&quot;/&gt;&lt;top val=&quot;454&quot;/&gt;&lt;width val=&quot;367&quot;/&gt;&lt;height val=&quot;20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1&quot;/&gt;&lt;/TableIndex&gt;&lt;/ShapeTextInfo&gt;"/>
  <p:tag name="HTML_SHAPEINFO" val="&lt;ThreeDShapeInfo&gt;&lt;uuid val=&quot;{EFA18D50-08BB-4518-AF5D-EE0044940648}&quot;/&gt;&lt;isInvalidForFieldText val=&quot;0&quot;/&gt;&lt;Image&gt;&lt;filename val=&quot;C:\Users\CDunn\AppData\Local\Temp\CP239622545108Session\CPTrustFolder239622545108\PPTImport239623187863\data\asimages\{EFA18D50-08BB-4518-AF5D-EE0044940648}_3.png&quot;/&gt;&lt;left val=&quot;84&quot;/&gt;&lt;top val=&quot;450&quot;/&gt;&lt;width val=&quot;401&quot;/&gt;&lt;height val=&quot;153&quot;/&gt;&lt;hasText val=&quot;1&quot;/&gt;&lt;/Image&gt;&lt;/ThreeDShapeInfo&gt;"/>
</p:tagLst>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D139DF5B43354AABBD0A2E5FBD7A04" ma:contentTypeVersion="9" ma:contentTypeDescription="Create a new document." ma:contentTypeScope="" ma:versionID="1c7550480049cb95492b7097c5af4acd">
  <xsd:schema xmlns:xsd="http://www.w3.org/2001/XMLSchema" xmlns:xs="http://www.w3.org/2001/XMLSchema" xmlns:p="http://schemas.microsoft.com/office/2006/metadata/properties" xmlns:ns2="84576df1-a815-4e56-a1e4-e70d28e449aa" targetNamespace="http://schemas.microsoft.com/office/2006/metadata/properties" ma:root="true" ma:fieldsID="40bc941c5ac53e2c12aeea61a06ad91b" ns2:_="">
    <xsd:import namespace="84576df1-a815-4e56-a1e4-e70d28e449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576df1-a815-4e56-a1e4-e70d28e44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purl.org/dc/elements/1.1/"/>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18FFB38-065A-46DA-8005-139EA2DAAF71}"/>
</file>

<file path=docProps/app.xml><?xml version="1.0" encoding="utf-8"?>
<Properties xmlns="http://schemas.openxmlformats.org/officeDocument/2006/extended-properties" xmlns:vt="http://schemas.openxmlformats.org/officeDocument/2006/docPropsVTypes">
  <Template>UCSF PPT Template</Template>
  <TotalTime>8263</TotalTime>
  <Words>2130</Words>
  <Application>Microsoft Office PowerPoint</Application>
  <PresentationFormat>On-screen Show (4:3)</PresentationFormat>
  <Paragraphs>343</Paragraphs>
  <Slides>26</Slides>
  <Notes>12</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UCSF PPT Template</vt:lpstr>
      <vt:lpstr>UCSF PPT Template-Blue</vt:lpstr>
      <vt:lpstr>UCSF PPT Template-Blue Bar</vt:lpstr>
      <vt:lpstr>SPA Training</vt:lpstr>
      <vt:lpstr>Acknowledgements</vt:lpstr>
      <vt:lpstr>Outline</vt:lpstr>
      <vt:lpstr>PowerPoint Presentation</vt:lpstr>
      <vt:lpstr>What is the purpose of Other Support?</vt:lpstr>
      <vt:lpstr>What is Other Support?</vt:lpstr>
      <vt:lpstr>When is Other Support Requested?</vt:lpstr>
      <vt:lpstr>Other Support Samples</vt:lpstr>
      <vt:lpstr>Types of Effort</vt:lpstr>
      <vt:lpstr>Finding Information - Effort</vt:lpstr>
      <vt:lpstr>Finding Information - Application</vt:lpstr>
      <vt:lpstr>Special Circumstances – K Awards</vt:lpstr>
      <vt:lpstr>Special Circumstances – VA appointment</vt:lpstr>
      <vt:lpstr>PowerPoint Presentation</vt:lpstr>
      <vt:lpstr>All Personnel Report - NIH</vt:lpstr>
      <vt:lpstr>RPPRs – Other Notes</vt:lpstr>
      <vt:lpstr>Effort Reporting</vt:lpstr>
      <vt:lpstr>Effort Reporting</vt:lpstr>
      <vt:lpstr>Effort Reporting </vt:lpstr>
      <vt:lpstr>Summary</vt:lpstr>
      <vt:lpstr>Other Support vs Biosketches</vt:lpstr>
      <vt:lpstr>Overview of RMS Systems</vt:lpstr>
      <vt:lpstr>Contact Information</vt:lpstr>
      <vt:lpstr>PowerPoint Presentation</vt:lpstr>
      <vt:lpstr>Special Circumstances – VA appointment</vt:lpstr>
      <vt:lpstr>Overlap</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Dunn, Catherine</cp:lastModifiedBy>
  <cp:revision>346</cp:revision>
  <cp:lastPrinted>2015-09-29T16:50:49Z</cp:lastPrinted>
  <dcterms:created xsi:type="dcterms:W3CDTF">2012-05-07T17:59:34Z</dcterms:created>
  <dcterms:modified xsi:type="dcterms:W3CDTF">2015-10-01T21:11:14Z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0x010100BBD139DF5B43354AABBD0A2E5FBD7A04</vt:lpwstr>
  </property>
</Properties>
</file>