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3" r:id="rId7"/>
    <p:sldId id="261" r:id="rId8"/>
    <p:sldId id="264" r:id="rId9"/>
    <p:sldId id="262"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8" d="100"/>
          <a:sy n="118" d="100"/>
        </p:scale>
        <p:origin x="-129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A9B93C8-58BA-46D6-BD81-3BE328C03232}"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DC52ADD-83E6-4A96-BF96-EE0354A8FF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B93C8-58BA-46D6-BD81-3BE328C03232}"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9B93C8-58BA-46D6-BD81-3BE328C03232}"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9B93C8-58BA-46D6-BD81-3BE328C03232}" type="datetimeFigureOut">
              <a:rPr lang="en-US" smtClean="0"/>
              <a:pPr/>
              <a:t>5/18/2015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AA9B93C8-58BA-46D6-BD81-3BE328C03232}" type="datetimeFigureOut">
              <a:rPr lang="en-US" smtClean="0"/>
              <a:pPr/>
              <a:t>5/18/2015</a:t>
            </a:fld>
            <a:endParaRPr lang="en-US"/>
          </a:p>
        </p:txBody>
      </p:sp>
      <p:sp>
        <p:nvSpPr>
          <p:cNvPr id="8" name="Slide Number Placeholder 7"/>
          <p:cNvSpPr>
            <a:spLocks noGrp="1"/>
          </p:cNvSpPr>
          <p:nvPr>
            <p:ph type="sldNum" sz="quarter" idx="11"/>
          </p:nvPr>
        </p:nvSpPr>
        <p:spPr/>
        <p:txBody>
          <a:bodyPr/>
          <a:lstStyle/>
          <a:p>
            <a:fld id="{3DC52ADD-83E6-4A96-BF96-EE0354A8FF3E}"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13716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291840" cy="4525963"/>
          </a:xfrm>
        </p:spPr>
        <p:txBody>
          <a:bodyPr/>
          <a:lstStyle>
            <a:lvl1pPr>
              <a:buClr>
                <a:schemeClr val="accent2">
                  <a:lumMod val="75000"/>
                </a:schemeClr>
              </a:buClr>
              <a:defRPr sz="2800">
                <a:latin typeface="Gill Sans MT" panose="020B0502020104020203" pitchFamily="34" charset="0"/>
              </a:defRPr>
            </a:lvl1pPr>
            <a:lvl2pPr>
              <a:buClr>
                <a:schemeClr val="accent2">
                  <a:lumMod val="75000"/>
                </a:schemeClr>
              </a:buClr>
              <a:defRPr sz="2400">
                <a:latin typeface="Gill Sans MT" panose="020B0502020104020203" pitchFamily="34" charset="0"/>
              </a:defRPr>
            </a:lvl2pPr>
            <a:lvl3pPr>
              <a:buClr>
                <a:schemeClr val="accent2">
                  <a:lumMod val="75000"/>
                </a:schemeClr>
              </a:buClr>
              <a:defRPr sz="2000">
                <a:latin typeface="Gill Sans MT" panose="020B0502020104020203" pitchFamily="34" charset="0"/>
              </a:defRPr>
            </a:lvl3pPr>
            <a:lvl4pPr>
              <a:buClr>
                <a:schemeClr val="accent2">
                  <a:lumMod val="75000"/>
                </a:schemeClr>
              </a:buClr>
              <a:defRPr sz="1800">
                <a:latin typeface="Gill Sans MT" panose="020B0502020104020203" pitchFamily="34" charset="0"/>
              </a:defRPr>
            </a:lvl4pPr>
            <a:lvl5pPr>
              <a:buClr>
                <a:schemeClr val="accent2">
                  <a:lumMod val="75000"/>
                </a:schemeClr>
              </a:buClr>
              <a:defRPr sz="1800">
                <a:latin typeface="Gill Sans MT" panose="020B0502020104020203"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9B93C8-58BA-46D6-BD81-3BE328C03232}"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9B93C8-58BA-46D6-BD81-3BE328C03232}" type="datetimeFigureOut">
              <a:rPr lang="en-US" smtClean="0"/>
              <a:pPr/>
              <a:t>5/18/2015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B93C8-58BA-46D6-BD81-3BE328C03232}" type="datetimeFigureOut">
              <a:rPr lang="en-US" smtClean="0"/>
              <a:pPr/>
              <a:t>5/18/2015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B93C8-58BA-46D6-BD81-3BE328C03232}" type="datetimeFigureOut">
              <a:rPr lang="en-US" smtClean="0"/>
              <a:pPr/>
              <a:t>5/18/2015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C52ADD-83E6-4A96-BF96-EE0354A8FF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B93C8-58BA-46D6-BD81-3BE328C03232}"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C52ADD-83E6-4A96-BF96-EE0354A8FF3E}"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9B93C8-58BA-46D6-BD81-3BE328C03232}" type="datetimeFigureOut">
              <a:rPr lang="en-US" smtClean="0"/>
              <a:pPr/>
              <a:t>5/18/2015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3DC52ADD-83E6-4A96-BF96-EE0354A8FF3E}"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AA9B93C8-58BA-46D6-BD81-3BE328C03232}" type="datetimeFigureOut">
              <a:rPr lang="en-US" smtClean="0"/>
              <a:pPr/>
              <a:t>5/18/2015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3DC52ADD-83E6-4A96-BF96-EE0354A8FF3E}"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www.ncbi.nlm.nih.gov/sites/myncb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The New NIH biosketch</a:t>
            </a:r>
            <a:endParaRPr lang="en-US" sz="5400" dirty="0"/>
          </a:p>
        </p:txBody>
      </p:sp>
      <p:sp>
        <p:nvSpPr>
          <p:cNvPr id="3" name="Subtitle 2"/>
          <p:cNvSpPr>
            <a:spLocks noGrp="1"/>
          </p:cNvSpPr>
          <p:nvPr>
            <p:ph type="subTitle" idx="1"/>
          </p:nvPr>
        </p:nvSpPr>
        <p:spPr/>
        <p:txBody>
          <a:bodyPr>
            <a:normAutofit fontScale="70000" lnSpcReduction="20000"/>
          </a:bodyPr>
          <a:lstStyle/>
          <a:p>
            <a:r>
              <a:rPr lang="en-US" i="1" dirty="0" smtClean="0">
                <a:solidFill>
                  <a:schemeClr val="tx2">
                    <a:lumMod val="40000"/>
                    <a:lumOff val="60000"/>
                  </a:schemeClr>
                </a:solidFill>
              </a:rPr>
              <a:t>Ruth </a:t>
            </a:r>
            <a:r>
              <a:rPr lang="en-US" i="1" dirty="0" err="1" smtClean="0">
                <a:solidFill>
                  <a:schemeClr val="tx2">
                    <a:lumMod val="40000"/>
                    <a:lumOff val="60000"/>
                  </a:schemeClr>
                </a:solidFill>
              </a:rPr>
              <a:t>Greenblatt</a:t>
            </a:r>
            <a:endParaRPr lang="en-US" i="1" dirty="0" smtClean="0">
              <a:solidFill>
                <a:schemeClr val="tx2">
                  <a:lumMod val="40000"/>
                  <a:lumOff val="60000"/>
                </a:schemeClr>
              </a:solidFill>
            </a:endParaRPr>
          </a:p>
          <a:p>
            <a:r>
              <a:rPr lang="en-US" i="1" dirty="0" smtClean="0">
                <a:solidFill>
                  <a:schemeClr val="tx2">
                    <a:lumMod val="40000"/>
                    <a:lumOff val="60000"/>
                  </a:schemeClr>
                </a:solidFill>
              </a:rPr>
              <a:t>Dept of Clinical Pharmacy</a:t>
            </a:r>
          </a:p>
          <a:p>
            <a:r>
              <a:rPr lang="en-US" i="1" dirty="0" smtClean="0">
                <a:solidFill>
                  <a:schemeClr val="tx2">
                    <a:lumMod val="40000"/>
                    <a:lumOff val="60000"/>
                  </a:schemeClr>
                </a:solidFill>
              </a:rPr>
              <a:t>UCSF</a:t>
            </a:r>
            <a:endParaRPr lang="en-US" i="1" dirty="0">
              <a:solidFill>
                <a:schemeClr val="tx2">
                  <a:lumMod val="40000"/>
                  <a:lumOff val="60000"/>
                </a:schemeClr>
              </a:solidFill>
            </a:endParaRPr>
          </a:p>
        </p:txBody>
      </p:sp>
      <p:sp>
        <p:nvSpPr>
          <p:cNvPr id="4" name="Subtitle 2"/>
          <p:cNvSpPr txBox="1">
            <a:spLocks/>
          </p:cNvSpPr>
          <p:nvPr/>
        </p:nvSpPr>
        <p:spPr>
          <a:xfrm>
            <a:off x="609600" y="3505200"/>
            <a:ext cx="6858000" cy="9144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US" sz="2000" b="0" i="0" u="none" strike="noStrike" kern="1200" cap="all" spc="120" normalizeH="0" baseline="0" noProof="0" smtClean="0">
                <a:ln>
                  <a:noFill/>
                </a:ln>
                <a:solidFill>
                  <a:schemeClr val="tx2"/>
                </a:solidFill>
                <a:effectLst/>
                <a:uLnTx/>
                <a:uFillTx/>
                <a:latin typeface="+mj-lt"/>
                <a:ea typeface="+mn-ea"/>
                <a:cs typeface="+mn-cs"/>
              </a:rPr>
              <a:t>An opportunity to communicate key concepts to reviewers</a:t>
            </a:r>
            <a:endParaRPr kumimoji="0" lang="en-US" sz="2000" b="0" i="0" u="none" strike="noStrike" kern="1200" cap="all" spc="120" normalizeH="0" baseline="0" noProof="0" dirty="0">
              <a:ln>
                <a:noFill/>
              </a:ln>
              <a:solidFill>
                <a:schemeClr val="tx2"/>
              </a:solidFill>
              <a:effectLst/>
              <a:uLnTx/>
              <a:uFillTx/>
              <a:latin typeface="+mj-lt"/>
              <a:ea typeface="+mn-ea"/>
              <a:cs typeface="+mn-cs"/>
            </a:endParaRPr>
          </a:p>
        </p:txBody>
      </p:sp>
    </p:spTree>
    <p:extLst>
      <p:ext uri="{BB962C8B-B14F-4D97-AF65-F5344CB8AC3E}">
        <p14:creationId xmlns:p14="http://schemas.microsoft.com/office/powerpoint/2010/main" val="2892616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en-US" dirty="0" smtClean="0"/>
              <a:t>Using online resources to generate a biosketch</a:t>
            </a:r>
            <a:endParaRPr lang="en-US" dirty="0"/>
          </a:p>
        </p:txBody>
      </p:sp>
      <p:sp>
        <p:nvSpPr>
          <p:cNvPr id="3" name="Content Placeholder 2"/>
          <p:cNvSpPr>
            <a:spLocks noGrp="1"/>
          </p:cNvSpPr>
          <p:nvPr>
            <p:ph sz="half" idx="1"/>
          </p:nvPr>
        </p:nvSpPr>
        <p:spPr>
          <a:xfrm>
            <a:off x="533400" y="1600201"/>
            <a:ext cx="3291840" cy="3581400"/>
          </a:xfrm>
        </p:spPr>
        <p:txBody>
          <a:bodyPr>
            <a:normAutofit/>
          </a:bodyPr>
          <a:lstStyle/>
          <a:p>
            <a:pPr algn="ctr"/>
            <a:r>
              <a:rPr lang="en-US" dirty="0" smtClean="0"/>
              <a:t>UCSF Advance</a:t>
            </a:r>
          </a:p>
          <a:p>
            <a:pPr marL="457200" indent="-457200">
              <a:buFont typeface="Arial" panose="020B0604020202020204" pitchFamily="34" charset="0"/>
              <a:buChar char="•"/>
            </a:pPr>
            <a:r>
              <a:rPr lang="en-US" sz="2000" b="0" dirty="0" smtClean="0"/>
              <a:t>Go to “My CV”</a:t>
            </a:r>
          </a:p>
          <a:p>
            <a:pPr marL="457200" indent="-457200">
              <a:buFont typeface="Arial" panose="020B0604020202020204" pitchFamily="34" charset="0"/>
              <a:buChar char="•"/>
            </a:pPr>
            <a:r>
              <a:rPr lang="en-US" sz="2000" b="0" dirty="0" smtClean="0"/>
              <a:t>Select NIH Biosketch</a:t>
            </a:r>
          </a:p>
          <a:p>
            <a:pPr marL="457200" indent="-457200">
              <a:buFont typeface="Arial" panose="020B0604020202020204" pitchFamily="34" charset="0"/>
              <a:buChar char="•"/>
            </a:pPr>
            <a:r>
              <a:rPr lang="en-US" sz="2000" b="0" dirty="0" smtClean="0"/>
              <a:t>You may see a drop down menu of previous bios you have created</a:t>
            </a:r>
          </a:p>
          <a:p>
            <a:pPr marL="457200" indent="-457200">
              <a:buFont typeface="Arial" panose="020B0604020202020204" pitchFamily="34" charset="0"/>
              <a:buChar char="•"/>
            </a:pPr>
            <a:r>
              <a:rPr lang="en-US" sz="2000" b="0" dirty="0" smtClean="0"/>
              <a:t>You can create a new one, using check boxes to select contents</a:t>
            </a:r>
            <a:endParaRPr lang="en-US" sz="2000" b="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91724" y="5105400"/>
            <a:ext cx="2183448" cy="15525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752600" y="5230016"/>
            <a:ext cx="685800"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3175" y="5562600"/>
            <a:ext cx="3109912" cy="8450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a:xfrm>
            <a:off x="5073175" y="1600200"/>
            <a:ext cx="3291840" cy="3868265"/>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Clr>
                <a:schemeClr val="accent2">
                  <a:lumMod val="75000"/>
                </a:schemeClr>
              </a:buClr>
              <a:buFont typeface="Arial" pitchFamily="34" charset="0"/>
              <a:buNone/>
              <a:defRPr sz="2800" b="1" kern="1200">
                <a:solidFill>
                  <a:schemeClr val="tx1"/>
                </a:solidFill>
                <a:latin typeface="Gill Sans MT" panose="020B0502020104020203" pitchFamily="34" charset="0"/>
                <a:ea typeface="+mn-ea"/>
                <a:cs typeface="+mn-cs"/>
              </a:defRPr>
            </a:lvl1pPr>
            <a:lvl2pPr marL="457200" indent="-182880" algn="l" defTabSz="914400" rtl="0" eaLnBrk="1" latinLnBrk="0" hangingPunct="1">
              <a:spcBef>
                <a:spcPct val="20000"/>
              </a:spcBef>
              <a:buClr>
                <a:schemeClr val="accent2">
                  <a:lumMod val="75000"/>
                </a:schemeClr>
              </a:buClr>
              <a:buFont typeface="Arial" pitchFamily="34" charset="0"/>
              <a:buChar char="•"/>
              <a:defRPr sz="2400" kern="1200">
                <a:solidFill>
                  <a:schemeClr val="tx1"/>
                </a:solidFill>
                <a:latin typeface="Gill Sans MT" panose="020B0502020104020203" pitchFamily="34" charset="0"/>
                <a:ea typeface="+mn-ea"/>
                <a:cs typeface="+mn-cs"/>
              </a:defRPr>
            </a:lvl2pPr>
            <a:lvl3pPr marL="1143000" indent="-228600" algn="l" defTabSz="914400" rtl="0" eaLnBrk="1" latinLnBrk="0" hangingPunct="1">
              <a:spcBef>
                <a:spcPct val="20000"/>
              </a:spcBef>
              <a:buClr>
                <a:schemeClr val="accent2">
                  <a:lumMod val="75000"/>
                </a:schemeClr>
              </a:buClr>
              <a:buFont typeface="Arial" pitchFamily="34" charset="0"/>
              <a:buChar char="•"/>
              <a:defRPr sz="2000" kern="1200">
                <a:solidFill>
                  <a:schemeClr val="tx1"/>
                </a:solidFill>
                <a:latin typeface="Gill Sans MT" panose="020B0502020104020203" pitchFamily="34" charset="0"/>
                <a:ea typeface="+mn-ea"/>
                <a:cs typeface="+mn-cs"/>
              </a:defRPr>
            </a:lvl3pPr>
            <a:lvl4pPr marL="1600200" indent="-228600" algn="l" defTabSz="914400" rtl="0" eaLnBrk="1" latinLnBrk="0" hangingPunct="1">
              <a:spcBef>
                <a:spcPct val="20000"/>
              </a:spcBef>
              <a:buClr>
                <a:schemeClr val="accent2">
                  <a:lumMod val="75000"/>
                </a:schemeClr>
              </a:buClr>
              <a:buFont typeface="Arial" pitchFamily="34" charset="0"/>
              <a:buChar char="•"/>
              <a:defRPr sz="1800" kern="1200">
                <a:solidFill>
                  <a:schemeClr val="tx1"/>
                </a:solidFill>
                <a:latin typeface="Gill Sans MT" panose="020B0502020104020203" pitchFamily="34" charset="0"/>
                <a:ea typeface="+mn-ea"/>
                <a:cs typeface="+mn-cs"/>
              </a:defRPr>
            </a:lvl4pPr>
            <a:lvl5pPr marL="2057400" indent="-228600" algn="l" defTabSz="914400" rtl="0" eaLnBrk="1" latinLnBrk="0" hangingPunct="1">
              <a:spcBef>
                <a:spcPct val="20000"/>
              </a:spcBef>
              <a:buClr>
                <a:schemeClr val="accent2">
                  <a:lumMod val="75000"/>
                </a:schemeClr>
              </a:buClr>
              <a:buFont typeface="Arial" pitchFamily="34" charset="0"/>
              <a:buChar char="•"/>
              <a:defRPr sz="1800" kern="1200" baseline="0">
                <a:solidFill>
                  <a:schemeClr val="tx1"/>
                </a:solidFill>
                <a:latin typeface="Gill Sans MT" panose="020B0502020104020203" pitchFamily="34" charset="0"/>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9pPr>
          </a:lstStyle>
          <a:p>
            <a:pPr algn="ctr"/>
            <a:r>
              <a:rPr lang="en-US" dirty="0" err="1"/>
              <a:t>SciENcv</a:t>
            </a:r>
            <a:endParaRPr lang="en-US" dirty="0"/>
          </a:p>
          <a:p>
            <a:pPr marL="457200" indent="-457200">
              <a:buFont typeface="Arial" pitchFamily="34" charset="0"/>
              <a:buChar char="•"/>
            </a:pPr>
            <a:r>
              <a:rPr lang="en-US" sz="2000" b="0" dirty="0" smtClean="0"/>
              <a:t>Go to My Bibliography</a:t>
            </a:r>
          </a:p>
          <a:p>
            <a:pPr marL="457200" indent="-457200">
              <a:buFont typeface="Arial" pitchFamily="34" charset="0"/>
              <a:buChar char="•"/>
            </a:pPr>
            <a:r>
              <a:rPr lang="en-US" sz="2000" b="0" dirty="0" err="1" smtClean="0"/>
              <a:t>SciENcv</a:t>
            </a:r>
            <a:r>
              <a:rPr lang="en-US" sz="2000" b="0" dirty="0" smtClean="0"/>
              <a:t> box at bottom</a:t>
            </a:r>
          </a:p>
          <a:p>
            <a:pPr marL="457200" indent="-457200">
              <a:buFont typeface="Arial" pitchFamily="34" charset="0"/>
              <a:buChar char="•"/>
            </a:pPr>
            <a:r>
              <a:rPr lang="en-US" sz="2000" b="0" dirty="0" smtClean="0"/>
              <a:t>You can create multiple profiles</a:t>
            </a:r>
          </a:p>
          <a:p>
            <a:pPr marL="914400" lvl="1" indent="-457200"/>
            <a:r>
              <a:rPr lang="en-US" sz="1600" dirty="0" smtClean="0"/>
              <a:t>Themes, such as mentoring, different types of work you do</a:t>
            </a:r>
            <a:endParaRPr lang="en-US" sz="1600" b="0" dirty="0" smtClean="0"/>
          </a:p>
        </p:txBody>
      </p:sp>
    </p:spTree>
    <p:extLst>
      <p:ext uri="{BB962C8B-B14F-4D97-AF65-F5344CB8AC3E}">
        <p14:creationId xmlns:p14="http://schemas.microsoft.com/office/powerpoint/2010/main" val="2320447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543800" cy="837882"/>
          </a:xfrm>
        </p:spPr>
        <p:txBody>
          <a:bodyPr/>
          <a:lstStyle/>
          <a:p>
            <a:r>
              <a:rPr lang="en-US" dirty="0" smtClean="0"/>
              <a:t>The new NIH biosketch</a:t>
            </a:r>
            <a:endParaRPr lang="en-US" dirty="0"/>
          </a:p>
        </p:txBody>
      </p:sp>
      <p:pic>
        <p:nvPicPr>
          <p:cNvPr id="1026" name="Picture 2"/>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tretch>
            <a:fillRect/>
          </a:stretch>
        </p:blipFill>
        <p:spPr bwMode="auto">
          <a:xfrm>
            <a:off x="4419600" y="1524000"/>
            <a:ext cx="4191000" cy="4917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3"/>
          <p:cNvSpPr>
            <a:spLocks noGrp="1"/>
          </p:cNvSpPr>
          <p:nvPr>
            <p:ph sz="half" idx="2"/>
          </p:nvPr>
        </p:nvSpPr>
        <p:spPr>
          <a:xfrm>
            <a:off x="381000" y="1371600"/>
            <a:ext cx="3657600" cy="4906963"/>
          </a:xfrm>
        </p:spPr>
        <p:txBody>
          <a:bodyPr>
            <a:normAutofit/>
          </a:bodyPr>
          <a:lstStyle/>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Limited to 5 pages, including support</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Continues personal statement</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List of positions and honors</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New contributions to science</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Research support, including roles, and in order of relevance to the proposed project</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You need an </a:t>
            </a:r>
            <a:r>
              <a:rPr lang="en-US" sz="2000" b="0" dirty="0" err="1" smtClean="0">
                <a:latin typeface="Gill Sans MT" panose="020B0502020104020203" pitchFamily="34" charset="0"/>
              </a:rPr>
              <a:t>eRA</a:t>
            </a:r>
            <a:r>
              <a:rPr lang="en-US" sz="2000" b="0" dirty="0" smtClean="0">
                <a:latin typeface="Gill Sans MT" panose="020B0502020104020203" pitchFamily="34" charset="0"/>
              </a:rPr>
              <a:t> commons name</a:t>
            </a:r>
            <a:endParaRPr lang="en-US" sz="2000" b="0" dirty="0">
              <a:latin typeface="Gill Sans MT" panose="020B0502020104020203" pitchFamily="34" charset="0"/>
            </a:endParaRPr>
          </a:p>
        </p:txBody>
      </p:sp>
    </p:spTree>
    <p:extLst>
      <p:ext uri="{BB962C8B-B14F-4D97-AF65-F5344CB8AC3E}">
        <p14:creationId xmlns:p14="http://schemas.microsoft.com/office/powerpoint/2010/main" val="1229843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761682"/>
          </a:xfrm>
        </p:spPr>
        <p:txBody>
          <a:bodyPr>
            <a:normAutofit fontScale="90000"/>
          </a:bodyPr>
          <a:lstStyle/>
          <a:p>
            <a:r>
              <a:rPr lang="en-US" dirty="0" smtClean="0"/>
              <a:t>Personal Statement</a:t>
            </a:r>
            <a:endParaRPr lang="en-US" dirty="0"/>
          </a:p>
        </p:txBody>
      </p:sp>
      <p:sp>
        <p:nvSpPr>
          <p:cNvPr id="3" name="Content Placeholder 2"/>
          <p:cNvSpPr>
            <a:spLocks noGrp="1"/>
          </p:cNvSpPr>
          <p:nvPr>
            <p:ph sz="half" idx="1"/>
          </p:nvPr>
        </p:nvSpPr>
        <p:spPr>
          <a:xfrm>
            <a:off x="381000" y="1066800"/>
            <a:ext cx="3291840" cy="5181600"/>
          </a:xfrm>
        </p:spPr>
        <p:txBody>
          <a:bodyPr>
            <a:normAutofit lnSpcReduction="10000"/>
          </a:bodyPr>
          <a:lstStyle/>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Do not reuse boilerplate text from project to project</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Write about how you are qualified for the role you will play in the proposed research, why you think it is important, and any other message you want to send reviewers</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You can include the most relevant publications here</a:t>
            </a:r>
          </a:p>
          <a:p>
            <a:pPr marL="231775" indent="-231775">
              <a:buClr>
                <a:schemeClr val="accent2">
                  <a:lumMod val="75000"/>
                </a:schemeClr>
              </a:buClr>
              <a:buFont typeface="Arial" panose="020B0604020202020204" pitchFamily="34" charset="0"/>
              <a:buChar char="•"/>
            </a:pPr>
            <a:r>
              <a:rPr lang="en-US" sz="2000" b="0" dirty="0" smtClean="0">
                <a:latin typeface="Gill Sans MT" panose="020B0502020104020203" pitchFamily="34" charset="0"/>
              </a:rPr>
              <a:t>You need to do this yourself, pre-award staff will not have the knowledge you have to tailor this material to the proposal</a:t>
            </a:r>
            <a:endParaRPr lang="en-US" sz="2000" b="0" dirty="0">
              <a:latin typeface="Gill Sans MT" panose="020B0502020104020203" pitchFamily="34"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2133600"/>
            <a:ext cx="4862886" cy="2771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05128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96200" cy="685800"/>
          </a:xfrm>
        </p:spPr>
        <p:txBody>
          <a:bodyPr/>
          <a:lstStyle/>
          <a:p>
            <a:r>
              <a:rPr lang="en-US" dirty="0" smtClean="0"/>
              <a:t>Positions and Honors</a:t>
            </a:r>
            <a:endParaRPr lang="en-US" dirty="0"/>
          </a:p>
        </p:txBody>
      </p:sp>
      <p:sp>
        <p:nvSpPr>
          <p:cNvPr id="3" name="Content Placeholder 2"/>
          <p:cNvSpPr>
            <a:spLocks noGrp="1"/>
          </p:cNvSpPr>
          <p:nvPr>
            <p:ph sz="half" idx="1"/>
          </p:nvPr>
        </p:nvSpPr>
        <p:spPr>
          <a:xfrm>
            <a:off x="533400" y="1066800"/>
            <a:ext cx="3291840" cy="5059363"/>
          </a:xfrm>
        </p:spPr>
        <p:txBody>
          <a:bodyPr>
            <a:normAutofit lnSpcReduction="10000"/>
          </a:bodyPr>
          <a:lstStyle/>
          <a:p>
            <a:pPr marL="169863" indent="-169863">
              <a:buFont typeface="Arial" panose="020B0604020202020204" pitchFamily="34" charset="0"/>
              <a:buChar char="•"/>
            </a:pPr>
            <a:r>
              <a:rPr lang="en-US" sz="2000" b="0" dirty="0" smtClean="0"/>
              <a:t>Include current position, memberships and recent honors</a:t>
            </a:r>
          </a:p>
          <a:p>
            <a:pPr marL="169863" indent="-169863">
              <a:buFont typeface="Arial" panose="020B0604020202020204" pitchFamily="34" charset="0"/>
              <a:buChar char="•"/>
            </a:pPr>
            <a:r>
              <a:rPr lang="en-US" sz="2000" b="0" dirty="0" smtClean="0"/>
              <a:t>You can indicate that these are “selected”</a:t>
            </a:r>
          </a:p>
          <a:p>
            <a:pPr marL="169863" indent="-169863">
              <a:buFont typeface="Arial" panose="020B0604020202020204" pitchFamily="34" charset="0"/>
              <a:buChar char="•"/>
            </a:pPr>
            <a:r>
              <a:rPr lang="en-US" sz="2000" b="0" dirty="0" smtClean="0"/>
              <a:t>Select items </a:t>
            </a:r>
            <a:r>
              <a:rPr lang="en-US" sz="2000" b="0" u="sng" dirty="0" smtClean="0"/>
              <a:t>that are most relevant to the proposal</a:t>
            </a:r>
          </a:p>
          <a:p>
            <a:pPr marL="169863" indent="-169863">
              <a:buFont typeface="Arial" panose="020B0604020202020204" pitchFamily="34" charset="0"/>
              <a:buChar char="•"/>
            </a:pPr>
            <a:r>
              <a:rPr lang="en-US" sz="2000" b="0" dirty="0" smtClean="0"/>
              <a:t>Include Federal committees, particularly recent</a:t>
            </a:r>
          </a:p>
          <a:p>
            <a:pPr marL="169863" indent="-169863">
              <a:buFont typeface="Arial" panose="020B0604020202020204" pitchFamily="34" charset="0"/>
              <a:buChar char="•"/>
            </a:pPr>
            <a:r>
              <a:rPr lang="en-US" sz="2000" b="0" dirty="0" smtClean="0"/>
              <a:t>If you do not have these kinds of experiences yet, avoid listing more limited awards  </a:t>
            </a:r>
            <a:r>
              <a:rPr lang="en-US" sz="2000" b="0" i="1" dirty="0" smtClean="0">
                <a:solidFill>
                  <a:schemeClr val="accent1">
                    <a:lumMod val="75000"/>
                  </a:schemeClr>
                </a:solidFill>
              </a:rPr>
              <a:t>“most organized post doc” </a:t>
            </a:r>
            <a:r>
              <a:rPr lang="en-US" sz="2000" b="0" dirty="0" smtClean="0"/>
              <a:t>and use the space for your personal statement</a:t>
            </a: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1676400"/>
            <a:ext cx="4551212" cy="995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62400" y="2671763"/>
            <a:ext cx="4551212" cy="1641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6030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01000" cy="762000"/>
          </a:xfrm>
        </p:spPr>
        <p:txBody>
          <a:bodyPr/>
          <a:lstStyle/>
          <a:p>
            <a:r>
              <a:rPr lang="en-US" dirty="0" smtClean="0"/>
              <a:t>Contributions to science</a:t>
            </a:r>
            <a:endParaRPr lang="en-US" dirty="0"/>
          </a:p>
        </p:txBody>
      </p:sp>
      <p:sp>
        <p:nvSpPr>
          <p:cNvPr id="3" name="Content Placeholder 2"/>
          <p:cNvSpPr>
            <a:spLocks noGrp="1"/>
          </p:cNvSpPr>
          <p:nvPr>
            <p:ph sz="half" idx="1"/>
          </p:nvPr>
        </p:nvSpPr>
        <p:spPr>
          <a:xfrm>
            <a:off x="533400" y="1066800"/>
            <a:ext cx="3291840" cy="5059363"/>
          </a:xfrm>
        </p:spPr>
        <p:txBody>
          <a:bodyPr>
            <a:normAutofit lnSpcReduction="10000"/>
          </a:bodyPr>
          <a:lstStyle/>
          <a:p>
            <a:pPr marL="169863" indent="-169863">
              <a:buFont typeface="Arial" panose="020B0604020202020204" pitchFamily="34" charset="0"/>
              <a:buChar char="•"/>
            </a:pPr>
            <a:r>
              <a:rPr lang="en-US" sz="2000" b="0" dirty="0" smtClean="0"/>
              <a:t>Select material that supports your role in the proposed research</a:t>
            </a:r>
          </a:p>
          <a:p>
            <a:pPr marL="169863" indent="-169863">
              <a:buFont typeface="Arial" panose="020B0604020202020204" pitchFamily="34" charset="0"/>
              <a:buChar char="•"/>
            </a:pPr>
            <a:r>
              <a:rPr lang="en-US" sz="2000" b="0" dirty="0" smtClean="0"/>
              <a:t>Indicate what your research was and why it was </a:t>
            </a:r>
            <a:r>
              <a:rPr lang="en-US" sz="2000" b="0" u="sng" dirty="0" smtClean="0"/>
              <a:t>impactful</a:t>
            </a:r>
            <a:r>
              <a:rPr lang="en-US" sz="2000" b="0" dirty="0" smtClean="0"/>
              <a:t>.  </a:t>
            </a:r>
          </a:p>
          <a:p>
            <a:pPr marL="169863" indent="-169863">
              <a:buFont typeface="Arial" panose="020B0604020202020204" pitchFamily="34" charset="0"/>
              <a:buChar char="•"/>
            </a:pPr>
            <a:r>
              <a:rPr lang="en-US" sz="2000" b="0" dirty="0" smtClean="0"/>
              <a:t>Articulate impact by describing:</a:t>
            </a:r>
          </a:p>
          <a:p>
            <a:pPr marL="627063" lvl="1" indent="-169863"/>
            <a:r>
              <a:rPr lang="en-US" sz="1600" dirty="0" smtClean="0"/>
              <a:t>How your work changed understanding or confirm important concepts?</a:t>
            </a:r>
          </a:p>
          <a:p>
            <a:pPr marL="627063" lvl="1" indent="-169863"/>
            <a:r>
              <a:rPr lang="en-US" sz="1600" b="0" dirty="0" smtClean="0"/>
              <a:t>How your work influenced treatment, diagnosis, risk assessment</a:t>
            </a:r>
            <a:r>
              <a:rPr lang="en-US" sz="1600" b="0" smtClean="0"/>
              <a:t>, policy?</a:t>
            </a:r>
            <a:endParaRPr lang="en-US" sz="1600" b="0" dirty="0" smtClean="0"/>
          </a:p>
          <a:p>
            <a:pPr marL="627063" lvl="1" indent="-169863"/>
            <a:r>
              <a:rPr lang="en-US" sz="1600" dirty="0" smtClean="0"/>
              <a:t>How your work influenced subsequent studies, research hypotheses or methods</a:t>
            </a:r>
            <a:endParaRPr lang="en-US" sz="1600" b="0" dirty="0" smtClean="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3381" y="914400"/>
            <a:ext cx="4567237" cy="45472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3381" y="5428112"/>
            <a:ext cx="4567237" cy="12388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716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718"/>
            <a:ext cx="8153400" cy="1371600"/>
          </a:xfrm>
        </p:spPr>
        <p:txBody>
          <a:bodyPr>
            <a:normAutofit/>
          </a:bodyPr>
          <a:lstStyle/>
          <a:p>
            <a:r>
              <a:rPr lang="en-US" dirty="0" smtClean="0"/>
              <a:t>Contributions to science:  </a:t>
            </a:r>
            <a:r>
              <a:rPr lang="en-US" dirty="0" smtClean="0">
                <a:solidFill>
                  <a:schemeClr val="tx2">
                    <a:lumMod val="60000"/>
                    <a:lumOff val="40000"/>
                  </a:schemeClr>
                </a:solidFill>
              </a:rPr>
              <a:t>Highlighted references</a:t>
            </a:r>
            <a:endParaRPr lang="en-US" dirty="0">
              <a:solidFill>
                <a:schemeClr val="tx2">
                  <a:lumMod val="60000"/>
                  <a:lumOff val="40000"/>
                </a:schemeClr>
              </a:solidFill>
            </a:endParaRPr>
          </a:p>
        </p:txBody>
      </p:sp>
      <p:sp>
        <p:nvSpPr>
          <p:cNvPr id="6" name="Content Placeholder 5"/>
          <p:cNvSpPr>
            <a:spLocks noGrp="1"/>
          </p:cNvSpPr>
          <p:nvPr>
            <p:ph idx="1"/>
          </p:nvPr>
        </p:nvSpPr>
        <p:spPr/>
        <p:txBody>
          <a:bodyPr/>
          <a:lstStyle/>
          <a:p>
            <a:pPr marL="169863" indent="-169863">
              <a:buFont typeface="Arial" panose="020B0604020202020204" pitchFamily="34" charset="0"/>
              <a:buChar char="•"/>
            </a:pPr>
            <a:r>
              <a:rPr lang="en-US" sz="2400" b="0" u="sng" dirty="0" smtClean="0"/>
              <a:t>For each contribution</a:t>
            </a:r>
            <a:r>
              <a:rPr lang="en-US" sz="2400" b="0" dirty="0" smtClean="0"/>
              <a:t>, list up to </a:t>
            </a:r>
            <a:r>
              <a:rPr lang="en-US" sz="2400" b="0" u="sng" dirty="0" smtClean="0"/>
              <a:t>4</a:t>
            </a:r>
            <a:r>
              <a:rPr lang="en-US" sz="2400" b="0" dirty="0" smtClean="0"/>
              <a:t> publications</a:t>
            </a:r>
          </a:p>
          <a:p>
            <a:pPr marL="169863" indent="-169863">
              <a:buFont typeface="Arial" panose="020B0604020202020204" pitchFamily="34" charset="0"/>
              <a:buChar char="•"/>
            </a:pPr>
            <a:r>
              <a:rPr lang="en-US" sz="2400" b="0" dirty="0" smtClean="0"/>
              <a:t>Include PMCID for any work published after 2007, or if recent, “PMCID pending”.  Up date this next time you submit a </a:t>
            </a:r>
            <a:r>
              <a:rPr lang="en-US" sz="2400" b="0" dirty="0" err="1" smtClean="0"/>
              <a:t>biosketch</a:t>
            </a:r>
            <a:endParaRPr lang="en-US" sz="2400" b="0" dirty="0" smtClean="0"/>
          </a:p>
          <a:p>
            <a:pPr marL="169863" indent="-169863">
              <a:buFont typeface="Arial" panose="020B0604020202020204" pitchFamily="34" charset="0"/>
              <a:buChar char="•"/>
            </a:pPr>
            <a:r>
              <a:rPr lang="en-US" sz="2400" b="0" dirty="0" smtClean="0"/>
              <a:t>Do not list in-progress or submitted.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772400" cy="838200"/>
          </a:xfrm>
        </p:spPr>
        <p:txBody>
          <a:bodyPr>
            <a:noAutofit/>
          </a:bodyPr>
          <a:lstStyle/>
          <a:p>
            <a:r>
              <a:rPr lang="en-US" sz="2800" dirty="0" smtClean="0"/>
              <a:t>Frustrated by the limit of 4 references?</a:t>
            </a:r>
            <a:endParaRPr lang="en-US" sz="2800" dirty="0"/>
          </a:p>
        </p:txBody>
      </p:sp>
      <p:sp>
        <p:nvSpPr>
          <p:cNvPr id="3" name="Content Placeholder 2"/>
          <p:cNvSpPr>
            <a:spLocks noGrp="1"/>
          </p:cNvSpPr>
          <p:nvPr>
            <p:ph sz="half" idx="1"/>
          </p:nvPr>
        </p:nvSpPr>
        <p:spPr>
          <a:xfrm>
            <a:off x="609600" y="2057401"/>
            <a:ext cx="3291840" cy="3657600"/>
          </a:xfrm>
        </p:spPr>
        <p:txBody>
          <a:bodyPr>
            <a:normAutofit/>
          </a:bodyPr>
          <a:lstStyle/>
          <a:p>
            <a:pPr marL="115888" indent="-115888">
              <a:buFont typeface="Arial" panose="020B0604020202020204" pitchFamily="34" charset="0"/>
              <a:buChar char="•"/>
            </a:pPr>
            <a:r>
              <a:rPr lang="en-US" sz="2000" b="0" dirty="0" smtClean="0"/>
              <a:t>Insert a URL for your “</a:t>
            </a:r>
            <a:r>
              <a:rPr lang="en-US" sz="2000" b="0" dirty="0" err="1" smtClean="0"/>
              <a:t>MyBibliography</a:t>
            </a:r>
            <a:r>
              <a:rPr lang="en-US" sz="2000" b="0" dirty="0" smtClean="0"/>
              <a:t>” page.</a:t>
            </a:r>
          </a:p>
          <a:p>
            <a:pPr marL="115888" indent="-115888">
              <a:buFont typeface="Arial" panose="020B0604020202020204" pitchFamily="34" charset="0"/>
              <a:buChar char="•"/>
            </a:pPr>
            <a:r>
              <a:rPr lang="en-US" sz="2000" b="0" dirty="0" smtClean="0"/>
              <a:t>This will include all publically available publications since 2008</a:t>
            </a:r>
          </a:p>
          <a:p>
            <a:pPr marL="573088" lvl="1" indent="-115888"/>
            <a:r>
              <a:rPr lang="en-US" sz="1600" dirty="0" smtClean="0"/>
              <a:t>Those with PMCIDs</a:t>
            </a:r>
          </a:p>
          <a:p>
            <a:pPr marL="169863" indent="-169863">
              <a:buFont typeface="Arial" panose="020B0604020202020204" pitchFamily="34" charset="0"/>
              <a:buChar char="•"/>
            </a:pPr>
            <a:r>
              <a:rPr lang="en-US" sz="2000" b="0" dirty="0" smtClean="0"/>
              <a:t>Find this on My NCBI</a:t>
            </a:r>
          </a:p>
          <a:p>
            <a:pPr marL="627063" lvl="1" indent="-169863"/>
            <a:r>
              <a:rPr lang="en-US" sz="1600" dirty="0" smtClean="0"/>
              <a:t>Reach via </a:t>
            </a:r>
            <a:r>
              <a:rPr lang="en-US" sz="1600" dirty="0" err="1" smtClean="0"/>
              <a:t>pubmed</a:t>
            </a:r>
            <a:r>
              <a:rPr lang="en-US" sz="1600" dirty="0" smtClean="0"/>
              <a:t>, or NCBI website (</a:t>
            </a:r>
            <a:r>
              <a:rPr lang="en-US" sz="1600" dirty="0" err="1" smtClean="0"/>
              <a:t>Natl</a:t>
            </a:r>
            <a:r>
              <a:rPr lang="en-US" sz="1600" dirty="0" smtClean="0"/>
              <a:t> Library of Medicine)</a:t>
            </a:r>
          </a:p>
          <a:p>
            <a:pPr marL="169863" indent="-169863">
              <a:buFont typeface="Arial" panose="020B0604020202020204" pitchFamily="34" charset="0"/>
              <a:buChar char="•"/>
            </a:pPr>
            <a:endParaRPr lang="en-US" sz="2000" b="0"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14800" y="2133600"/>
            <a:ext cx="4319587" cy="3522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2667000"/>
            <a:ext cx="3786187" cy="33787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own Arrow 4"/>
          <p:cNvSpPr/>
          <p:nvPr/>
        </p:nvSpPr>
        <p:spPr>
          <a:xfrm rot="16200000">
            <a:off x="4229100" y="3238500"/>
            <a:ext cx="381000" cy="457200"/>
          </a:xfrm>
          <a:prstGeom prst="down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09600" y="1143000"/>
            <a:ext cx="8029442" cy="646331"/>
          </a:xfrm>
          <a:prstGeom prst="rect">
            <a:avLst/>
          </a:prstGeom>
          <a:solidFill>
            <a:schemeClr val="tx2">
              <a:lumMod val="60000"/>
              <a:lumOff val="40000"/>
            </a:schemeClr>
          </a:solidFill>
        </p:spPr>
        <p:txBody>
          <a:bodyPr wrap="none" rtlCol="0">
            <a:spAutoFit/>
          </a:bodyPr>
          <a:lstStyle/>
          <a:p>
            <a:r>
              <a:rPr lang="en-US" b="1" dirty="0" smtClean="0">
                <a:solidFill>
                  <a:schemeClr val="bg1"/>
                </a:solidFill>
                <a:latin typeface="Gill Sans MT" pitchFamily="34" charset="0"/>
              </a:rPr>
              <a:t>Utilize “My Bibliography” from NCBI to provide URL linkage to your full </a:t>
            </a:r>
            <a:br>
              <a:rPr lang="en-US" b="1" dirty="0" smtClean="0">
                <a:solidFill>
                  <a:schemeClr val="bg1"/>
                </a:solidFill>
                <a:latin typeface="Gill Sans MT" pitchFamily="34" charset="0"/>
              </a:rPr>
            </a:br>
            <a:r>
              <a:rPr lang="en-US" b="1" dirty="0" smtClean="0">
                <a:solidFill>
                  <a:schemeClr val="bg1"/>
                </a:solidFill>
                <a:latin typeface="Gill Sans MT" pitchFamily="34" charset="0"/>
              </a:rPr>
              <a:t>list of publications</a:t>
            </a:r>
            <a:endParaRPr lang="en-US" b="1" dirty="0">
              <a:solidFill>
                <a:schemeClr val="bg1"/>
              </a:solidFill>
              <a:latin typeface="Gill Sans MT" pitchFamily="34" charset="0"/>
            </a:endParaRPr>
          </a:p>
        </p:txBody>
      </p:sp>
    </p:spTree>
    <p:extLst>
      <p:ext uri="{BB962C8B-B14F-4D97-AF65-F5344CB8AC3E}">
        <p14:creationId xmlns:p14="http://schemas.microsoft.com/office/powerpoint/2010/main" val="3298347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4835"/>
            <a:ext cx="5791200" cy="670965"/>
          </a:xfrm>
        </p:spPr>
        <p:txBody>
          <a:bodyPr/>
          <a:lstStyle/>
          <a:p>
            <a:r>
              <a:rPr lang="en-US" dirty="0" smtClean="0"/>
              <a:t>Getting to MY NCBI</a:t>
            </a:r>
            <a:endParaRPr lang="en-US" dirty="0"/>
          </a:p>
        </p:txBody>
      </p:sp>
      <p:sp>
        <p:nvSpPr>
          <p:cNvPr id="6" name="Content Placeholder 5"/>
          <p:cNvSpPr>
            <a:spLocks noGrp="1"/>
          </p:cNvSpPr>
          <p:nvPr>
            <p:ph idx="1"/>
          </p:nvPr>
        </p:nvSpPr>
        <p:spPr>
          <a:xfrm>
            <a:off x="457200" y="685800"/>
            <a:ext cx="5105400" cy="5440363"/>
          </a:xfrm>
        </p:spPr>
        <p:txBody>
          <a:bodyPr>
            <a:normAutofit/>
          </a:bodyPr>
          <a:lstStyle/>
          <a:p>
            <a:r>
              <a:rPr lang="en-US" dirty="0" smtClean="0">
                <a:solidFill>
                  <a:schemeClr val="accent3">
                    <a:lumMod val="75000"/>
                  </a:schemeClr>
                </a:solidFill>
              </a:rPr>
              <a:t>Log onto MY NCBI</a:t>
            </a:r>
          </a:p>
          <a:p>
            <a:pPr marL="800100" lvl="1" indent="-342900"/>
            <a:r>
              <a:rPr lang="en-US" dirty="0">
                <a:hlinkClick r:id="rId2"/>
              </a:rPr>
              <a:t>http://www.ncbi.nlm.nih.gov/sites/myncbi</a:t>
            </a:r>
            <a:r>
              <a:rPr lang="en-US" dirty="0" smtClean="0">
                <a:hlinkClick r:id="rId2"/>
              </a:rPr>
              <a:t>/</a:t>
            </a:r>
            <a:endParaRPr lang="en-US" dirty="0" smtClean="0"/>
          </a:p>
          <a:p>
            <a:pPr marL="800100" lvl="1" indent="-342900"/>
            <a:r>
              <a:rPr lang="en-US" dirty="0" smtClean="0"/>
              <a:t>Most often use your e-commons user name and password</a:t>
            </a:r>
          </a:p>
          <a:p>
            <a:pPr marL="342900" indent="-342900"/>
            <a:r>
              <a:rPr lang="en-US" dirty="0" smtClean="0">
                <a:solidFill>
                  <a:schemeClr val="accent3">
                    <a:lumMod val="75000"/>
                  </a:schemeClr>
                </a:solidFill>
              </a:rPr>
              <a:t>You will see “Share Your Bibliography with this URL”</a:t>
            </a:r>
          </a:p>
          <a:p>
            <a:pPr marL="800100" lvl="1" indent="-342900"/>
            <a:r>
              <a:rPr lang="en-US" dirty="0" smtClean="0"/>
              <a:t>Copy the URL and insert into your NIH biosketch</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057400"/>
            <a:ext cx="3322968" cy="29956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358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762000"/>
          </a:xfrm>
        </p:spPr>
        <p:txBody>
          <a:bodyPr/>
          <a:lstStyle/>
          <a:p>
            <a:r>
              <a:rPr lang="en-US" dirty="0" smtClean="0"/>
              <a:t>Research support</a:t>
            </a:r>
            <a:endParaRPr lang="en-US" dirty="0"/>
          </a:p>
        </p:txBody>
      </p:sp>
      <p:sp>
        <p:nvSpPr>
          <p:cNvPr id="3" name="Content Placeholder 2"/>
          <p:cNvSpPr>
            <a:spLocks noGrp="1"/>
          </p:cNvSpPr>
          <p:nvPr>
            <p:ph sz="half" idx="1"/>
          </p:nvPr>
        </p:nvSpPr>
        <p:spPr/>
        <p:txBody>
          <a:bodyPr>
            <a:normAutofit/>
          </a:bodyPr>
          <a:lstStyle/>
          <a:p>
            <a:pPr marL="169863" indent="-169863">
              <a:buFont typeface="Arial" panose="020B0604020202020204" pitchFamily="34" charset="0"/>
              <a:buChar char="•"/>
            </a:pPr>
            <a:r>
              <a:rPr lang="en-US" sz="2000" b="0" dirty="0" smtClean="0"/>
              <a:t>Does not include % effort, total direct, </a:t>
            </a:r>
            <a:r>
              <a:rPr lang="en-US" sz="2000" b="0" dirty="0" err="1" smtClean="0"/>
              <a:t>etc</a:t>
            </a:r>
            <a:endParaRPr lang="en-US" sz="2000" b="0" dirty="0" smtClean="0"/>
          </a:p>
          <a:p>
            <a:pPr marL="169863" indent="-169863">
              <a:buFont typeface="Arial" panose="020B0604020202020204" pitchFamily="34" charset="0"/>
              <a:buChar char="•"/>
            </a:pPr>
            <a:r>
              <a:rPr lang="en-US" sz="2000" b="0" dirty="0" smtClean="0"/>
              <a:t>Includes funding period, your role</a:t>
            </a:r>
          </a:p>
          <a:p>
            <a:pPr marL="169863" indent="-169863">
              <a:buFont typeface="Arial" panose="020B0604020202020204" pitchFamily="34" charset="0"/>
              <a:buChar char="•"/>
            </a:pPr>
            <a:r>
              <a:rPr lang="en-US" sz="2000" b="0" dirty="0" smtClean="0"/>
              <a:t>You now write a description of the project</a:t>
            </a:r>
          </a:p>
          <a:p>
            <a:pPr marL="169863" indent="-169863">
              <a:buFont typeface="Arial" panose="020B0604020202020204" pitchFamily="34" charset="0"/>
              <a:buChar char="•"/>
            </a:pPr>
            <a:r>
              <a:rPr lang="en-US" sz="2000" b="0" dirty="0" smtClean="0"/>
              <a:t>Write in order of most relevant to least relevant to proposed research</a:t>
            </a:r>
            <a:endParaRPr lang="en-US" sz="2000" b="0" dirty="0"/>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2400" y="1663485"/>
            <a:ext cx="4738688" cy="3790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19452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SOP">
      <a:dk1>
        <a:sysClr val="windowText" lastClr="000000"/>
      </a:dk1>
      <a:lt1>
        <a:sysClr val="window" lastClr="FFFFFF"/>
      </a:lt1>
      <a:dk2>
        <a:srgbClr val="273B75"/>
      </a:dk2>
      <a:lt2>
        <a:srgbClr val="EEECE1"/>
      </a:lt2>
      <a:accent1>
        <a:srgbClr val="E36C09"/>
      </a:accent1>
      <a:accent2>
        <a:srgbClr val="9AC242"/>
      </a:accent2>
      <a:accent3>
        <a:srgbClr val="5C702E"/>
      </a:accent3>
      <a:accent4>
        <a:srgbClr val="948D56"/>
      </a:accent4>
      <a:accent5>
        <a:srgbClr val="5FB3AF"/>
      </a:accent5>
      <a:accent6>
        <a:srgbClr val="F79646"/>
      </a:accent6>
      <a:hlink>
        <a:srgbClr val="0066FF"/>
      </a:hlink>
      <a:folHlink>
        <a:srgbClr val="003399"/>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525</Words>
  <Application>Microsoft Office PowerPoint</Application>
  <PresentationFormat>On-screen Show (4:3)</PresentationFormat>
  <Paragraphs>63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Essential</vt:lpstr>
      <vt:lpstr>The New NIH biosketch</vt:lpstr>
      <vt:lpstr>The new NIH biosketch</vt:lpstr>
      <vt:lpstr>Personal Statement</vt:lpstr>
      <vt:lpstr>Positions and Honors</vt:lpstr>
      <vt:lpstr>Contributions to science</vt:lpstr>
      <vt:lpstr>Contributions to science:  Highlighted references</vt:lpstr>
      <vt:lpstr>Frustrated by the limit of 4 references?</vt:lpstr>
      <vt:lpstr>Getting to MY NCBI</vt:lpstr>
      <vt:lpstr>Research support</vt:lpstr>
      <vt:lpstr>Using online resources to generate a biosketch</vt:lpstr>
    </vt:vector>
  </TitlesOfParts>
  <Company>UCSF</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NIH biosketch</dc:title>
  <dc:creator>Greenblatt, Ruth</dc:creator>
  <cp:lastModifiedBy>Greenblatt, Ruth</cp:lastModifiedBy>
  <cp:revision>13</cp:revision>
  <dcterms:created xsi:type="dcterms:W3CDTF">2015-02-10T17:59:10Z</dcterms:created>
  <dcterms:modified xsi:type="dcterms:W3CDTF">2015-05-18T17:41:46Z</dcterms:modified>
</cp:coreProperties>
</file>