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9"/>
  </p:notesMasterIdLst>
  <p:handoutMasterIdLst>
    <p:handoutMasterId r:id="rId30"/>
  </p:handoutMasterIdLst>
  <p:sldIdLst>
    <p:sldId id="406" r:id="rId7"/>
    <p:sldId id="527" r:id="rId8"/>
    <p:sldId id="531" r:id="rId9"/>
    <p:sldId id="528" r:id="rId10"/>
    <p:sldId id="533" r:id="rId11"/>
    <p:sldId id="498" r:id="rId12"/>
    <p:sldId id="532" r:id="rId13"/>
    <p:sldId id="529" r:id="rId14"/>
    <p:sldId id="508" r:id="rId15"/>
    <p:sldId id="511" r:id="rId16"/>
    <p:sldId id="522" r:id="rId17"/>
    <p:sldId id="523" r:id="rId18"/>
    <p:sldId id="501" r:id="rId19"/>
    <p:sldId id="510" r:id="rId20"/>
    <p:sldId id="509" r:id="rId21"/>
    <p:sldId id="512" r:id="rId22"/>
    <p:sldId id="524" r:id="rId23"/>
    <p:sldId id="507" r:id="rId24"/>
    <p:sldId id="506" r:id="rId25"/>
    <p:sldId id="530" r:id="rId26"/>
    <p:sldId id="520" r:id="rId27"/>
    <p:sldId id="521" r:id="rId28"/>
  </p:sldIdLst>
  <p:sldSz cx="9144000" cy="6858000" type="screen4x3"/>
  <p:notesSz cx="68580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4014" autoAdjust="0"/>
  </p:normalViewPr>
  <p:slideViewPr>
    <p:cSldViewPr snapToGrid="0" showGuides="1">
      <p:cViewPr varScale="1">
        <p:scale>
          <a:sx n="57" d="100"/>
          <a:sy n="57" d="100"/>
        </p:scale>
        <p:origin x="1902" y="6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3F400-F098-4F5A-B02D-F4D96B7E43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A163564-493D-4B0A-99D6-4272E9169F14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August 2014: SPA Workgroup Launched </a:t>
          </a:r>
        </a:p>
      </dgm:t>
    </dgm:pt>
    <dgm:pt modelId="{2DF21EB8-F125-4C42-BF21-8B8879BDE4D9}" type="parTrans" cxnId="{0B92610A-E5F9-4EEA-97A2-50BD61593E4D}">
      <dgm:prSet/>
      <dgm:spPr/>
      <dgm:t>
        <a:bodyPr/>
        <a:lstStyle/>
        <a:p>
          <a:endParaRPr lang="en-US"/>
        </a:p>
      </dgm:t>
    </dgm:pt>
    <dgm:pt modelId="{6E53BB84-6341-40BD-A609-49022D0A84F9}" type="sibTrans" cxnId="{0B92610A-E5F9-4EEA-97A2-50BD61593E4D}">
      <dgm:prSet/>
      <dgm:spPr/>
      <dgm:t>
        <a:bodyPr/>
        <a:lstStyle/>
        <a:p>
          <a:endParaRPr lang="en-US"/>
        </a:p>
      </dgm:t>
    </dgm:pt>
    <dgm:pt modelId="{7B68FB7A-616A-45EE-B806-2D3916E95767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May 2015: Incorporated changes into final draft*</a:t>
          </a:r>
        </a:p>
      </dgm:t>
    </dgm:pt>
    <dgm:pt modelId="{7FAB56B2-2F27-411D-AC2E-AE262E3BBB19}" type="parTrans" cxnId="{597AD34E-B6FA-4D44-8A79-6FFBD183A828}">
      <dgm:prSet/>
      <dgm:spPr/>
      <dgm:t>
        <a:bodyPr/>
        <a:lstStyle/>
        <a:p>
          <a:endParaRPr lang="en-US"/>
        </a:p>
      </dgm:t>
    </dgm:pt>
    <dgm:pt modelId="{112F1B34-451B-4D2C-A9E5-34DA3E01C5BF}" type="sibTrans" cxnId="{597AD34E-B6FA-4D44-8A79-6FFBD183A828}">
      <dgm:prSet/>
      <dgm:spPr/>
      <dgm:t>
        <a:bodyPr/>
        <a:lstStyle/>
        <a:p>
          <a:endParaRPr lang="en-US"/>
        </a:p>
      </dgm:t>
    </dgm:pt>
    <dgm:pt modelId="{FE974A64-6AC1-472D-A1EE-0D5F604A418F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Sept. 2015: SPA training</a:t>
          </a:r>
        </a:p>
      </dgm:t>
    </dgm:pt>
    <dgm:pt modelId="{888BC6DC-4943-4EAE-9364-D1F0E928B0EE}" type="parTrans" cxnId="{A5D9AADC-1331-4D93-9C16-216D863DD671}">
      <dgm:prSet/>
      <dgm:spPr/>
      <dgm:t>
        <a:bodyPr/>
        <a:lstStyle/>
        <a:p>
          <a:endParaRPr lang="en-US"/>
        </a:p>
      </dgm:t>
    </dgm:pt>
    <dgm:pt modelId="{7B6876C6-B3CE-4F29-826F-1910D4358BE0}" type="sibTrans" cxnId="{A5D9AADC-1331-4D93-9C16-216D863DD671}">
      <dgm:prSet/>
      <dgm:spPr/>
      <dgm:t>
        <a:bodyPr/>
        <a:lstStyle/>
        <a:p>
          <a:endParaRPr lang="en-US"/>
        </a:p>
      </dgm:t>
    </dgm:pt>
    <dgm:pt modelId="{8319C879-C6EB-4ABC-98D9-3A4B43E2E9BB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April 2015: Solicited Feedback from Stakeholders</a:t>
          </a:r>
        </a:p>
      </dgm:t>
    </dgm:pt>
    <dgm:pt modelId="{FB93A52A-F083-4E93-BD3E-795237C52A38}" type="parTrans" cxnId="{5C6002E4-764A-496F-BF3E-E11FC8EBFB86}">
      <dgm:prSet/>
      <dgm:spPr/>
      <dgm:t>
        <a:bodyPr/>
        <a:lstStyle/>
        <a:p>
          <a:endParaRPr lang="en-US"/>
        </a:p>
      </dgm:t>
    </dgm:pt>
    <dgm:pt modelId="{37056C18-EF30-402F-95CD-C1630D0B4764}" type="sibTrans" cxnId="{5C6002E4-764A-496F-BF3E-E11FC8EBFB86}">
      <dgm:prSet/>
      <dgm:spPr/>
      <dgm:t>
        <a:bodyPr/>
        <a:lstStyle/>
        <a:p>
          <a:endParaRPr lang="en-US"/>
        </a:p>
      </dgm:t>
    </dgm:pt>
    <dgm:pt modelId="{AFDBE1E7-F4ED-4A0B-B339-533C426E4FB9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Feb. 2015: Consensus reached by workgroup</a:t>
          </a:r>
        </a:p>
      </dgm:t>
    </dgm:pt>
    <dgm:pt modelId="{C427B346-4CE1-4322-9F7B-455BBDC6C0D3}" type="parTrans" cxnId="{9E7F05EB-59C9-455C-B399-DDAE1AE955DC}">
      <dgm:prSet/>
      <dgm:spPr/>
      <dgm:t>
        <a:bodyPr/>
        <a:lstStyle/>
        <a:p>
          <a:endParaRPr lang="en-US"/>
        </a:p>
      </dgm:t>
    </dgm:pt>
    <dgm:pt modelId="{563E0B47-80E9-48DE-A380-33172B9988C9}" type="sibTrans" cxnId="{9E7F05EB-59C9-455C-B399-DDAE1AE955DC}">
      <dgm:prSet/>
      <dgm:spPr/>
      <dgm:t>
        <a:bodyPr/>
        <a:lstStyle/>
        <a:p>
          <a:endParaRPr lang="en-US"/>
        </a:p>
      </dgm:t>
    </dgm:pt>
    <dgm:pt modelId="{E44ADABC-9C4C-4FEA-BD41-726B339706CA}" type="pres">
      <dgm:prSet presAssocID="{7663F400-F098-4F5A-B02D-F4D96B7E4326}" presName="arrowDiagram" presStyleCnt="0">
        <dgm:presLayoutVars>
          <dgm:chMax val="5"/>
          <dgm:dir/>
          <dgm:resizeHandles val="exact"/>
        </dgm:presLayoutVars>
      </dgm:prSet>
      <dgm:spPr/>
    </dgm:pt>
    <dgm:pt modelId="{D0F842B4-D84C-4F5A-99F3-37A492551D7F}" type="pres">
      <dgm:prSet presAssocID="{7663F400-F098-4F5A-B02D-F4D96B7E4326}" presName="arrow" presStyleLbl="bgShp" presStyleIdx="0" presStyleCnt="1" custLinFactNeighborX="1780" custLinFactNeighborY="196"/>
      <dgm:spPr/>
    </dgm:pt>
    <dgm:pt modelId="{9B0FEF8B-576B-49FE-994E-AFADC1135206}" type="pres">
      <dgm:prSet presAssocID="{7663F400-F098-4F5A-B02D-F4D96B7E4326}" presName="arrowDiagram5" presStyleCnt="0"/>
      <dgm:spPr/>
    </dgm:pt>
    <dgm:pt modelId="{8FC8F8FB-D343-4F09-ABF1-56F916756BD7}" type="pres">
      <dgm:prSet presAssocID="{2A163564-493D-4B0A-99D6-4272E9169F14}" presName="bullet5a" presStyleLbl="node1" presStyleIdx="0" presStyleCnt="5"/>
      <dgm:spPr/>
    </dgm:pt>
    <dgm:pt modelId="{5A545062-6347-449F-A8D6-F9491D54062C}" type="pres">
      <dgm:prSet presAssocID="{2A163564-493D-4B0A-99D6-4272E9169F14}" presName="textBox5a" presStyleLbl="revTx" presStyleIdx="0" presStyleCnt="5" custScaleX="170798" custLinFactNeighborX="18442" custLinFactNeighborY="12822">
        <dgm:presLayoutVars>
          <dgm:bulletEnabled val="1"/>
        </dgm:presLayoutVars>
      </dgm:prSet>
      <dgm:spPr/>
    </dgm:pt>
    <dgm:pt modelId="{8923B03F-2AE6-44B7-A25A-2E8A38DD40B2}" type="pres">
      <dgm:prSet presAssocID="{AFDBE1E7-F4ED-4A0B-B339-533C426E4FB9}" presName="bullet5b" presStyleLbl="node1" presStyleIdx="1" presStyleCnt="5"/>
      <dgm:spPr/>
    </dgm:pt>
    <dgm:pt modelId="{7DBE1C32-6D89-4191-B878-63495B69B728}" type="pres">
      <dgm:prSet presAssocID="{AFDBE1E7-F4ED-4A0B-B339-533C426E4FB9}" presName="textBox5b" presStyleLbl="revTx" presStyleIdx="1" presStyleCnt="5" custScaleX="109069" custLinFactNeighborX="21448" custLinFactNeighborY="4000">
        <dgm:presLayoutVars>
          <dgm:bulletEnabled val="1"/>
        </dgm:presLayoutVars>
      </dgm:prSet>
      <dgm:spPr/>
    </dgm:pt>
    <dgm:pt modelId="{B9795BB8-D388-4C4A-BD8D-D3DBD24ED005}" type="pres">
      <dgm:prSet presAssocID="{8319C879-C6EB-4ABC-98D9-3A4B43E2E9BB}" presName="bullet5c" presStyleLbl="node1" presStyleIdx="2" presStyleCnt="5"/>
      <dgm:spPr/>
    </dgm:pt>
    <dgm:pt modelId="{522917A7-E13F-45FB-B602-86F690EFA351}" type="pres">
      <dgm:prSet presAssocID="{8319C879-C6EB-4ABC-98D9-3A4B43E2E9BB}" presName="textBox5c" presStyleLbl="revTx" presStyleIdx="2" presStyleCnt="5" custScaleX="101499" custLinFactNeighborX="17129" custLinFactNeighborY="6602">
        <dgm:presLayoutVars>
          <dgm:bulletEnabled val="1"/>
        </dgm:presLayoutVars>
      </dgm:prSet>
      <dgm:spPr/>
    </dgm:pt>
    <dgm:pt modelId="{44E65B6B-0718-487F-B9A7-1D89A8B519BB}" type="pres">
      <dgm:prSet presAssocID="{7B68FB7A-616A-45EE-B806-2D3916E95767}" presName="bullet5d" presStyleLbl="node1" presStyleIdx="3" presStyleCnt="5"/>
      <dgm:spPr/>
    </dgm:pt>
    <dgm:pt modelId="{AD1BAD0C-5CB2-4675-B871-FD5AE2A9F990}" type="pres">
      <dgm:prSet presAssocID="{7B68FB7A-616A-45EE-B806-2D3916E95767}" presName="textBox5d" presStyleLbl="revTx" presStyleIdx="3" presStyleCnt="5" custLinFactNeighborX="12079" custLinFactNeighborY="8019">
        <dgm:presLayoutVars>
          <dgm:bulletEnabled val="1"/>
        </dgm:presLayoutVars>
      </dgm:prSet>
      <dgm:spPr/>
    </dgm:pt>
    <dgm:pt modelId="{5650F434-2571-41A8-ADCB-3E08538726C0}" type="pres">
      <dgm:prSet presAssocID="{FE974A64-6AC1-472D-A1EE-0D5F604A418F}" presName="bullet5e" presStyleLbl="node1" presStyleIdx="4" presStyleCnt="5"/>
      <dgm:spPr/>
    </dgm:pt>
    <dgm:pt modelId="{507B5B6C-A08F-4F7F-B65E-3B0B88394CFB}" type="pres">
      <dgm:prSet presAssocID="{FE974A64-6AC1-472D-A1EE-0D5F604A418F}" presName="textBox5e" presStyleLbl="revTx" presStyleIdx="4" presStyleCnt="5" custLinFactNeighborX="8901" custLinFactNeighborY="5559">
        <dgm:presLayoutVars>
          <dgm:bulletEnabled val="1"/>
        </dgm:presLayoutVars>
      </dgm:prSet>
      <dgm:spPr/>
    </dgm:pt>
  </dgm:ptLst>
  <dgm:cxnLst>
    <dgm:cxn modelId="{0B92610A-E5F9-4EEA-97A2-50BD61593E4D}" srcId="{7663F400-F098-4F5A-B02D-F4D96B7E4326}" destId="{2A163564-493D-4B0A-99D6-4272E9169F14}" srcOrd="0" destOrd="0" parTransId="{2DF21EB8-F125-4C42-BF21-8B8879BDE4D9}" sibTransId="{6E53BB84-6341-40BD-A609-49022D0A84F9}"/>
    <dgm:cxn modelId="{B770AE2C-1883-42E5-8B11-B27C2786DBA6}" type="presOf" srcId="{8319C879-C6EB-4ABC-98D9-3A4B43E2E9BB}" destId="{522917A7-E13F-45FB-B602-86F690EFA351}" srcOrd="0" destOrd="0" presId="urn:microsoft.com/office/officeart/2005/8/layout/arrow2"/>
    <dgm:cxn modelId="{E4561740-C1FD-4D04-B7F8-5F39E07CCC2C}" type="presOf" srcId="{FE974A64-6AC1-472D-A1EE-0D5F604A418F}" destId="{507B5B6C-A08F-4F7F-B65E-3B0B88394CFB}" srcOrd="0" destOrd="0" presId="urn:microsoft.com/office/officeart/2005/8/layout/arrow2"/>
    <dgm:cxn modelId="{4D660341-AB17-497A-9294-55791FE1F9B6}" type="presOf" srcId="{AFDBE1E7-F4ED-4A0B-B339-533C426E4FB9}" destId="{7DBE1C32-6D89-4191-B878-63495B69B728}" srcOrd="0" destOrd="0" presId="urn:microsoft.com/office/officeart/2005/8/layout/arrow2"/>
    <dgm:cxn modelId="{3922146B-EC49-4C25-B40E-971466601D07}" type="presOf" srcId="{2A163564-493D-4B0A-99D6-4272E9169F14}" destId="{5A545062-6347-449F-A8D6-F9491D54062C}" srcOrd="0" destOrd="0" presId="urn:microsoft.com/office/officeart/2005/8/layout/arrow2"/>
    <dgm:cxn modelId="{597AD34E-B6FA-4D44-8A79-6FFBD183A828}" srcId="{7663F400-F098-4F5A-B02D-F4D96B7E4326}" destId="{7B68FB7A-616A-45EE-B806-2D3916E95767}" srcOrd="3" destOrd="0" parTransId="{7FAB56B2-2F27-411D-AC2E-AE262E3BBB19}" sibTransId="{112F1B34-451B-4D2C-A9E5-34DA3E01C5BF}"/>
    <dgm:cxn modelId="{8B0660CF-D3DF-4331-8FC5-462107EC06D1}" type="presOf" srcId="{7B68FB7A-616A-45EE-B806-2D3916E95767}" destId="{AD1BAD0C-5CB2-4675-B871-FD5AE2A9F990}" srcOrd="0" destOrd="0" presId="urn:microsoft.com/office/officeart/2005/8/layout/arrow2"/>
    <dgm:cxn modelId="{A5D9AADC-1331-4D93-9C16-216D863DD671}" srcId="{7663F400-F098-4F5A-B02D-F4D96B7E4326}" destId="{FE974A64-6AC1-472D-A1EE-0D5F604A418F}" srcOrd="4" destOrd="0" parTransId="{888BC6DC-4943-4EAE-9364-D1F0E928B0EE}" sibTransId="{7B6876C6-B3CE-4F29-826F-1910D4358BE0}"/>
    <dgm:cxn modelId="{5C6002E4-764A-496F-BF3E-E11FC8EBFB86}" srcId="{7663F400-F098-4F5A-B02D-F4D96B7E4326}" destId="{8319C879-C6EB-4ABC-98D9-3A4B43E2E9BB}" srcOrd="2" destOrd="0" parTransId="{FB93A52A-F083-4E93-BD3E-795237C52A38}" sibTransId="{37056C18-EF30-402F-95CD-C1630D0B4764}"/>
    <dgm:cxn modelId="{9E7F05EB-59C9-455C-B399-DDAE1AE955DC}" srcId="{7663F400-F098-4F5A-B02D-F4D96B7E4326}" destId="{AFDBE1E7-F4ED-4A0B-B339-533C426E4FB9}" srcOrd="1" destOrd="0" parTransId="{C427B346-4CE1-4322-9F7B-455BBDC6C0D3}" sibTransId="{563E0B47-80E9-48DE-A380-33172B9988C9}"/>
    <dgm:cxn modelId="{2EC32AEB-3D29-4F6A-9D90-59EC8C04E042}" type="presOf" srcId="{7663F400-F098-4F5A-B02D-F4D96B7E4326}" destId="{E44ADABC-9C4C-4FEA-BD41-726B339706CA}" srcOrd="0" destOrd="0" presId="urn:microsoft.com/office/officeart/2005/8/layout/arrow2"/>
    <dgm:cxn modelId="{93913832-005E-423F-B548-CF5FB4B7822A}" type="presParOf" srcId="{E44ADABC-9C4C-4FEA-BD41-726B339706CA}" destId="{D0F842B4-D84C-4F5A-99F3-37A492551D7F}" srcOrd="0" destOrd="0" presId="urn:microsoft.com/office/officeart/2005/8/layout/arrow2"/>
    <dgm:cxn modelId="{D28443D3-58F4-491D-91C4-7E3AC66EBB84}" type="presParOf" srcId="{E44ADABC-9C4C-4FEA-BD41-726B339706CA}" destId="{9B0FEF8B-576B-49FE-994E-AFADC1135206}" srcOrd="1" destOrd="0" presId="urn:microsoft.com/office/officeart/2005/8/layout/arrow2"/>
    <dgm:cxn modelId="{DB36FD33-A999-43E4-B620-2AF9715FA638}" type="presParOf" srcId="{9B0FEF8B-576B-49FE-994E-AFADC1135206}" destId="{8FC8F8FB-D343-4F09-ABF1-56F916756BD7}" srcOrd="0" destOrd="0" presId="urn:microsoft.com/office/officeart/2005/8/layout/arrow2"/>
    <dgm:cxn modelId="{A66374F7-70DF-433A-A5D3-8F5B27294999}" type="presParOf" srcId="{9B0FEF8B-576B-49FE-994E-AFADC1135206}" destId="{5A545062-6347-449F-A8D6-F9491D54062C}" srcOrd="1" destOrd="0" presId="urn:microsoft.com/office/officeart/2005/8/layout/arrow2"/>
    <dgm:cxn modelId="{64D8160E-B19F-4FAE-8C10-DCFB6343378D}" type="presParOf" srcId="{9B0FEF8B-576B-49FE-994E-AFADC1135206}" destId="{8923B03F-2AE6-44B7-A25A-2E8A38DD40B2}" srcOrd="2" destOrd="0" presId="urn:microsoft.com/office/officeart/2005/8/layout/arrow2"/>
    <dgm:cxn modelId="{CED7B301-C177-4C97-AD59-E8A552A0A7A4}" type="presParOf" srcId="{9B0FEF8B-576B-49FE-994E-AFADC1135206}" destId="{7DBE1C32-6D89-4191-B878-63495B69B728}" srcOrd="3" destOrd="0" presId="urn:microsoft.com/office/officeart/2005/8/layout/arrow2"/>
    <dgm:cxn modelId="{E119EDB3-2B25-48C6-8B49-8BDEE18E8218}" type="presParOf" srcId="{9B0FEF8B-576B-49FE-994E-AFADC1135206}" destId="{B9795BB8-D388-4C4A-BD8D-D3DBD24ED005}" srcOrd="4" destOrd="0" presId="urn:microsoft.com/office/officeart/2005/8/layout/arrow2"/>
    <dgm:cxn modelId="{BA05713B-8EDF-4DD4-B598-92D7624CDFC6}" type="presParOf" srcId="{9B0FEF8B-576B-49FE-994E-AFADC1135206}" destId="{522917A7-E13F-45FB-B602-86F690EFA351}" srcOrd="5" destOrd="0" presId="urn:microsoft.com/office/officeart/2005/8/layout/arrow2"/>
    <dgm:cxn modelId="{8A262C45-861D-4497-9DDA-AABAADD5D08D}" type="presParOf" srcId="{9B0FEF8B-576B-49FE-994E-AFADC1135206}" destId="{44E65B6B-0718-487F-B9A7-1D89A8B519BB}" srcOrd="6" destOrd="0" presId="urn:microsoft.com/office/officeart/2005/8/layout/arrow2"/>
    <dgm:cxn modelId="{020F1D2F-B86B-4B0A-83E3-009E429FFAD5}" type="presParOf" srcId="{9B0FEF8B-576B-49FE-994E-AFADC1135206}" destId="{AD1BAD0C-5CB2-4675-B871-FD5AE2A9F990}" srcOrd="7" destOrd="0" presId="urn:microsoft.com/office/officeart/2005/8/layout/arrow2"/>
    <dgm:cxn modelId="{DB938306-AEDE-432B-8A64-3D21104E1B9F}" type="presParOf" srcId="{9B0FEF8B-576B-49FE-994E-AFADC1135206}" destId="{5650F434-2571-41A8-ADCB-3E08538726C0}" srcOrd="8" destOrd="0" presId="urn:microsoft.com/office/officeart/2005/8/layout/arrow2"/>
    <dgm:cxn modelId="{4E431CD6-C16C-4E50-ACA0-BE1960B4D536}" type="presParOf" srcId="{9B0FEF8B-576B-49FE-994E-AFADC1135206}" destId="{507B5B6C-A08F-4F7F-B65E-3B0B88394C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42B4-D84C-4F5A-99F3-37A492551D7F}">
      <dsp:nvSpPr>
        <dsp:cNvPr id="0" name=""/>
        <dsp:cNvSpPr/>
      </dsp:nvSpPr>
      <dsp:spPr>
        <a:xfrm>
          <a:off x="0" y="120240"/>
          <a:ext cx="6658505" cy="41615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F8FB-D343-4F09-ABF1-56F916756BD7}">
      <dsp:nvSpPr>
        <dsp:cNvPr id="0" name=""/>
        <dsp:cNvSpPr/>
      </dsp:nvSpPr>
      <dsp:spPr>
        <a:xfrm>
          <a:off x="655862" y="3206624"/>
          <a:ext cx="153145" cy="153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5062-6347-449F-A8D6-F9491D54062C}">
      <dsp:nvSpPr>
        <dsp:cNvPr id="0" name=""/>
        <dsp:cNvSpPr/>
      </dsp:nvSpPr>
      <dsp:spPr>
        <a:xfrm>
          <a:off x="584525" y="3395281"/>
          <a:ext cx="1489809" cy="990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4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August 2014: SPA Workgroup Launched </a:t>
          </a:r>
        </a:p>
      </dsp:txBody>
      <dsp:txXfrm>
        <a:off x="584525" y="3395281"/>
        <a:ext cx="1489809" cy="990452"/>
      </dsp:txXfrm>
    </dsp:sp>
    <dsp:sp modelId="{8923B03F-2AE6-44B7-A25A-2E8A38DD40B2}">
      <dsp:nvSpPr>
        <dsp:cNvPr id="0" name=""/>
        <dsp:cNvSpPr/>
      </dsp:nvSpPr>
      <dsp:spPr>
        <a:xfrm>
          <a:off x="1484846" y="2410100"/>
          <a:ext cx="239706" cy="23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E1C32-6D89-4191-B878-63495B69B728}">
      <dsp:nvSpPr>
        <dsp:cNvPr id="0" name=""/>
        <dsp:cNvSpPr/>
      </dsp:nvSpPr>
      <dsp:spPr>
        <a:xfrm>
          <a:off x="1791646" y="2599701"/>
          <a:ext cx="1205552" cy="174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1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Feb. 2015: Consensus reached by workgroup</a:t>
          </a:r>
        </a:p>
      </dsp:txBody>
      <dsp:txXfrm>
        <a:off x="1791646" y="2599701"/>
        <a:ext cx="1205552" cy="1743695"/>
      </dsp:txXfrm>
    </dsp:sp>
    <dsp:sp modelId="{B9795BB8-D388-4C4A-BD8D-D3DBD24ED005}">
      <dsp:nvSpPr>
        <dsp:cNvPr id="0" name=""/>
        <dsp:cNvSpPr/>
      </dsp:nvSpPr>
      <dsp:spPr>
        <a:xfrm>
          <a:off x="2550207" y="1775045"/>
          <a:ext cx="319608" cy="319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917A7-E13F-45FB-B602-86F690EFA351}">
      <dsp:nvSpPr>
        <dsp:cNvPr id="0" name=""/>
        <dsp:cNvSpPr/>
      </dsp:nvSpPr>
      <dsp:spPr>
        <a:xfrm>
          <a:off x="2920503" y="2046934"/>
          <a:ext cx="1304354" cy="233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April 2015: Solicited Feedback from Stakeholders</a:t>
          </a:r>
        </a:p>
      </dsp:txBody>
      <dsp:txXfrm>
        <a:off x="2920503" y="2046934"/>
        <a:ext cx="1304354" cy="2338799"/>
      </dsp:txXfrm>
    </dsp:sp>
    <dsp:sp modelId="{44E65B6B-0718-487F-B9A7-1D89A8B519BB}">
      <dsp:nvSpPr>
        <dsp:cNvPr id="0" name=""/>
        <dsp:cNvSpPr/>
      </dsp:nvSpPr>
      <dsp:spPr>
        <a:xfrm>
          <a:off x="3788689" y="1278987"/>
          <a:ext cx="412827" cy="412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BAD0C-5CB2-4675-B871-FD5AE2A9F990}">
      <dsp:nvSpPr>
        <dsp:cNvPr id="0" name=""/>
        <dsp:cNvSpPr/>
      </dsp:nvSpPr>
      <dsp:spPr>
        <a:xfrm>
          <a:off x="4155959" y="1597485"/>
          <a:ext cx="1331700" cy="278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74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May 2015: Incorporated changes into final draft*</a:t>
          </a:r>
        </a:p>
      </dsp:txBody>
      <dsp:txXfrm>
        <a:off x="4155959" y="1597485"/>
        <a:ext cx="1331700" cy="2788248"/>
      </dsp:txXfrm>
    </dsp:sp>
    <dsp:sp modelId="{5650F434-2571-41A8-ADCB-3E08538726C0}">
      <dsp:nvSpPr>
        <dsp:cNvPr id="0" name=""/>
        <dsp:cNvSpPr/>
      </dsp:nvSpPr>
      <dsp:spPr>
        <a:xfrm>
          <a:off x="5063793" y="947726"/>
          <a:ext cx="526021" cy="526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B5B6C-A08F-4F7F-B65E-3B0B88394CFB}">
      <dsp:nvSpPr>
        <dsp:cNvPr id="0" name=""/>
        <dsp:cNvSpPr/>
      </dsp:nvSpPr>
      <dsp:spPr>
        <a:xfrm>
          <a:off x="5326803" y="1322821"/>
          <a:ext cx="1331700" cy="306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72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Sept. 2015: SPA training</a:t>
          </a:r>
        </a:p>
      </dsp:txBody>
      <dsp:txXfrm>
        <a:off x="5326803" y="1322821"/>
        <a:ext cx="1331700" cy="306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8/17/2021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8/17/2021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8/17/2021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RMS</a:t>
            </a:r>
            <a:r>
              <a:rPr lang="en-US" baseline="0" dirty="0"/>
              <a:t> launched in 2011.  Original RMS Service Level Agreement was put in place February 2012</a:t>
            </a:r>
          </a:p>
          <a:p>
            <a:r>
              <a:rPr lang="en-US" dirty="0"/>
              <a:t>RMS Satisfaction Survey results echoed RMS Leadership’s note that revisions and updates to the agreement were needed</a:t>
            </a:r>
          </a:p>
          <a:p>
            <a:r>
              <a:rPr lang="en-US" dirty="0"/>
              <a:t>Workgroup launched in August 2014 </a:t>
            </a:r>
          </a:p>
          <a:p>
            <a:r>
              <a:rPr lang="en-US" dirty="0"/>
              <a:t>Bi-weekly meetings from August 2014 – February 2015</a:t>
            </a:r>
          </a:p>
          <a:p>
            <a:pPr lvl="1"/>
            <a:r>
              <a:rPr lang="en-US" dirty="0"/>
              <a:t>Reviewed SPA sections, made changes, reached consensus on changes</a:t>
            </a:r>
          </a:p>
          <a:p>
            <a:r>
              <a:rPr lang="en-US" dirty="0"/>
              <a:t>Final review to workgroup to solicit feedback from their stakeholders (April 2015)</a:t>
            </a:r>
          </a:p>
          <a:p>
            <a:pPr lvl="1"/>
            <a:r>
              <a:rPr lang="en-US" dirty="0"/>
              <a:t>Our workgroup members and their associates spent significant time and effort on changes</a:t>
            </a:r>
          </a:p>
          <a:p>
            <a:pPr lvl="1"/>
            <a:r>
              <a:rPr lang="en-US" dirty="0"/>
              <a:t>Other groups that have provided feedback:</a:t>
            </a:r>
          </a:p>
          <a:p>
            <a:pPr lvl="2"/>
            <a:r>
              <a:rPr lang="en-US" dirty="0"/>
              <a:t>Research Administration Think Tank</a:t>
            </a:r>
          </a:p>
          <a:p>
            <a:pPr lvl="2"/>
            <a:r>
              <a:rPr lang="en-US" dirty="0"/>
              <a:t>RMS Leadership</a:t>
            </a:r>
          </a:p>
          <a:p>
            <a:endParaRPr lang="en-US" dirty="0"/>
          </a:p>
          <a:p>
            <a:r>
              <a:rPr lang="en-US" dirty="0"/>
              <a:t>Incorporated changes in the final draft (May 2015)</a:t>
            </a:r>
          </a:p>
          <a:p>
            <a:pPr lvl="1"/>
            <a:r>
              <a:rPr lang="en-US" dirty="0"/>
              <a:t>Editorial</a:t>
            </a:r>
            <a:r>
              <a:rPr lang="en-US" baseline="0" dirty="0"/>
              <a:t> changes that clarify the process and do not have an impact on roles &amp; responsibilities will be vetted and incorporated into the final document if approved by RMS Leadership. Editorial changes will be called out in Appendix G – Clarifications to the SPA, with the date of the last update shown on the cover page of the SPA.</a:t>
            </a:r>
            <a:endParaRPr lang="en-US" dirty="0"/>
          </a:p>
          <a:p>
            <a:r>
              <a:rPr lang="en-US" dirty="0"/>
              <a:t>SPA Training (September 2015)</a:t>
            </a:r>
          </a:p>
          <a:p>
            <a:r>
              <a:rPr lang="en-US" dirty="0"/>
              <a:t>SPA effective date October 1, 2015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4724E8DA-5469-44B3-A39E-5F47CABE64D1}" type="datetime1">
              <a:rPr lang="en-US" smtClean="0">
                <a:latin typeface="Arial" pitchFamily="34" charset="0"/>
                <a:cs typeface="Arial" pitchFamily="34" charset="0"/>
              </a:rPr>
              <a:t>8/17/2021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4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1677AF23-674F-4E83-80EF-990043F43DE0}" type="datetime1">
              <a:rPr lang="en-US" smtClean="0">
                <a:latin typeface="Arial" pitchFamily="34" charset="0"/>
                <a:cs typeface="Arial" pitchFamily="34" charset="0"/>
              </a:rPr>
              <a:t>8/17/2021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8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D713C98F-B620-4D59-8FC4-75BFF104161A}" type="datetime1">
              <a:rPr lang="en-US" smtClean="0">
                <a:latin typeface="Arial" pitchFamily="34" charset="0"/>
                <a:cs typeface="Arial" pitchFamily="34" charset="0"/>
              </a:rPr>
              <a:t>8/17/2021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7B0EEC-6694-4F9D-8451-3F9C18D99FD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A3F061-DCC8-4748-9B3C-4E75776CE94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73B22-7B8A-417F-9DCE-6002B297E76D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A7CC47-6E92-4D1A-A5E9-5F39ADA97B1B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C47BCA-5960-46CE-BF00-1AFD0BB6AB3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1B0184-2B2D-4E82-8083-58A6AE53231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E5EAD-1FFE-404B-8FA9-431FC690873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787A3B-A8AB-4D85-95C0-FFA6B95A527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091026-6AAF-4CC2-9191-CE792C50351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6DCCF91-0DF0-44A3-8649-88932947016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65115B-4569-4BF8-85BE-547F8EAF1F3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570520-C60C-4D5A-8710-CDE8D1033C6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D71876-2428-4978-A294-AC6DE11C58C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D40D780-72F3-4F51-84D3-AD03FD2A31E1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19DB7BB-6A6F-4751-B61A-BE92BFE04A4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BF7698-D992-4439-AA79-A48F89B56954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583DCD-EF18-4D01-9EA7-51C3B3BDDD5B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04365B-0C12-4AD9-9401-37EFC5F632C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9F6997-9B97-4DD7-BC2A-6165ADC0EA0C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35F95D-CA4D-4A8B-8E69-6453DB220D8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6052A44-E25C-43FA-A8D6-5DDF733BB0B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08757-8144-472C-97F3-B051DF17B3CB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5800C-9FCF-4C5D-85A1-207B090941A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3964899-55BC-44F3-810A-D684640650E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8FB9D3-FDA3-49F0-B320-A3A48D14CABA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6DE45F-BA65-412A-A43F-09D041888A8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EE28FC-9128-4BB5-B201-20E4B18C626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4B4DBE-278A-4DBE-B018-3345A10C353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2B9DDC-25C6-4751-A5A3-5BC12CC5714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46247-71DF-4097-8910-26539152E84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3E8A4A-9647-4EA8-B677-C9936BC29DC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3455FA-C2C2-4ECA-BEAA-942F0D08792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DC49C1-8E90-43D4-A7A9-B747F5593110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6AF37AF-23F8-4AC1-AA79-0FB01CB1A3D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5B4CCF-D8DF-4438-A54B-CB749D98E59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6600EE-6A6B-4211-8F07-13411C20557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57A8F6-474E-46D6-B32C-FED4D4BCFED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3AD039-57FD-41AD-9C6E-F9272C526DA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098B15-38A0-4E1B-80C8-7DCCD64C0A2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3249FE-1013-486E-B929-9A883048862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F4C1BA-1DD1-4A22-A513-4F03732C4F8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FD84FE0-D133-4E4D-A29F-44E9A83A78A7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70FE13-BFF8-421B-B00B-442692808BD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01BEB0-ACE1-46ED-ADB4-8988CC35668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A5B1CF-40E1-437E-8554-0C30A8EE725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6FFD8B-B017-4149-BC04-D8B6DA7BA75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D55DA3-0695-481B-9B8F-891FE0D551F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82623C-5AEE-420C-8B64-65FD83375BC1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2A725D-7919-44D9-AE63-7A46009B271F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010B12-EAD8-4F94-A194-9C28870B87CD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54299"/>
            <a:ext cx="6595720" cy="647870"/>
          </a:xfrm>
        </p:spPr>
        <p:txBody>
          <a:bodyPr/>
          <a:lstStyle/>
          <a:p>
            <a:r>
              <a:rPr lang="en-US" dirty="0"/>
              <a:t>Research Management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Partnership Agreement Update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ADD 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 YOUR NAME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1" y="296884"/>
            <a:ext cx="8619627" cy="58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712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992323"/>
          </a:xfrm>
        </p:spPr>
        <p:txBody>
          <a:bodyPr/>
          <a:lstStyle/>
          <a:p>
            <a:r>
              <a:rPr lang="en-US" dirty="0"/>
              <a:t>Highlights &amp; Key Changes</a:t>
            </a:r>
            <a:br>
              <a:rPr lang="en-US" dirty="0"/>
            </a:br>
            <a:r>
              <a:rPr lang="en-US" sz="3200" i="1" dirty="0"/>
              <a:t>Progress report reminders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Previously RMS was responsible for notifying PIs and post-award staff of upcoming progress report deadlines.</a:t>
            </a:r>
          </a:p>
          <a:p>
            <a:pPr lvl="0"/>
            <a:r>
              <a:rPr lang="en-US" sz="2400" dirty="0"/>
              <a:t>Now the Department notifies RMS of upcoming progress report deadlines.</a:t>
            </a:r>
          </a:p>
          <a:p>
            <a:pPr lvl="0"/>
            <a:r>
              <a:rPr lang="en-US" sz="2400" dirty="0"/>
              <a:t>PeopleSoft will be updated in March 2016 to include progress report milestones.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725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75275"/>
            <a:ext cx="8324850" cy="36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549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992323"/>
          </a:xfrm>
        </p:spPr>
        <p:txBody>
          <a:bodyPr/>
          <a:lstStyle/>
          <a:p>
            <a:r>
              <a:rPr lang="en-US" dirty="0"/>
              <a:t>Highlights &amp; Key Changes</a:t>
            </a:r>
            <a:br>
              <a:rPr lang="en-US" dirty="0"/>
            </a:br>
            <a:r>
              <a:rPr lang="en-US" sz="3200" i="1" dirty="0"/>
              <a:t>PubMed Central Identifiers (PMCIDs)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Updated to include PMCIDs responsibilities in regards to </a:t>
            </a:r>
            <a:r>
              <a:rPr lang="en-US" sz="2400" dirty="0" err="1"/>
              <a:t>biosketches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After much discussion, it was decided that PMCIDs sit with the PI and designated administrative staff, if available.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433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32508"/>
            <a:ext cx="8617892" cy="581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703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992323"/>
          </a:xfrm>
        </p:spPr>
        <p:txBody>
          <a:bodyPr/>
          <a:lstStyle/>
          <a:p>
            <a:r>
              <a:rPr lang="en-US" dirty="0"/>
              <a:t>Highlights &amp; Key Changes</a:t>
            </a:r>
            <a:br>
              <a:rPr lang="en-US" dirty="0"/>
            </a:br>
            <a:r>
              <a:rPr lang="en-US" sz="3200" i="1" dirty="0"/>
              <a:t>Award Advances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Previously the Department requested an award advance from the RSC, who completed the form and obtained signatures.</a:t>
            </a:r>
          </a:p>
          <a:p>
            <a:pPr lvl="0"/>
            <a:r>
              <a:rPr lang="en-US" sz="2400" dirty="0"/>
              <a:t>Now the Department completes the award advance form and submits to the RSC for compliance review.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755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9" y="276802"/>
            <a:ext cx="8794792" cy="560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536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2354042"/>
          </a:xfrm>
        </p:spPr>
        <p:txBody>
          <a:bodyPr/>
          <a:lstStyle/>
          <a:p>
            <a:r>
              <a:rPr lang="en-US" dirty="0"/>
              <a:t>Highlights &amp; Key Changes</a:t>
            </a:r>
            <a:br>
              <a:rPr lang="en-US" dirty="0"/>
            </a:br>
            <a:r>
              <a:rPr lang="en-US" sz="3200" i="1" dirty="0" err="1"/>
              <a:t>Carryforwards</a:t>
            </a:r>
            <a:r>
              <a:rPr lang="en-US" sz="3200" i="1" dirty="0"/>
              <a:t>, Re-budgeting Awards &amp; Changes in Personnel on Awards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209" y="1882092"/>
            <a:ext cx="8325548" cy="4011502"/>
          </a:xfrm>
        </p:spPr>
        <p:txBody>
          <a:bodyPr/>
          <a:lstStyle/>
          <a:p>
            <a:pPr lvl="0"/>
            <a:r>
              <a:rPr lang="en-US" sz="2000" dirty="0"/>
              <a:t>Roles &amp; responsibilities were defined and standardized across these processes.</a:t>
            </a:r>
          </a:p>
          <a:p>
            <a:pPr lvl="0"/>
            <a:r>
              <a:rPr lang="en-US" sz="2000" dirty="0"/>
              <a:t>Post award will provide the financial data for the request in the form of BSR, spending plan, or other applicable format. </a:t>
            </a:r>
          </a:p>
          <a:p>
            <a:pPr lvl="0"/>
            <a:r>
              <a:rPr lang="en-US" sz="2000" dirty="0"/>
              <a:t>RSC will translate financial data into the Sponsor-specific format and submit the request to the Sponsor. </a:t>
            </a:r>
          </a:p>
          <a:p>
            <a:pPr lvl="0"/>
            <a:r>
              <a:rPr lang="en-US" sz="2000" dirty="0"/>
              <a:t>The PI is responsible for drafting the scientific justification for the request.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9130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339128"/>
            <a:ext cx="8836347" cy="571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2977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992323"/>
          </a:xfrm>
        </p:spPr>
        <p:txBody>
          <a:bodyPr/>
          <a:lstStyle/>
          <a:p>
            <a:r>
              <a:rPr lang="en-US" dirty="0"/>
              <a:t>Highlights &amp; Key Changes</a:t>
            </a:r>
            <a:br>
              <a:rPr lang="en-US" dirty="0"/>
            </a:br>
            <a:r>
              <a:rPr lang="en-US" sz="3200" i="1" dirty="0"/>
              <a:t>T32s &amp; Other Project-Specific Tables/Lists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627322"/>
            <a:ext cx="8325548" cy="4405972"/>
          </a:xfrm>
        </p:spPr>
        <p:txBody>
          <a:bodyPr/>
          <a:lstStyle/>
          <a:p>
            <a:r>
              <a:rPr lang="en-US" dirty="0"/>
              <a:t>Department is responsible for the information and formatting of T32 tables and other project-specific tables and lists required by the Sponsor, such as publications resulting from the grant or pictures where the Sponsor logo is displayed.</a:t>
            </a:r>
          </a:p>
          <a:p>
            <a:pPr lvl="0"/>
            <a:r>
              <a:rPr lang="en-US" dirty="0"/>
              <a:t>From “Create a Proposal” (p.9):</a:t>
            </a: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2" y="3450276"/>
            <a:ext cx="73802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954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543764"/>
              </p:ext>
            </p:extLst>
          </p:nvPr>
        </p:nvGraphicFramePr>
        <p:xfrm>
          <a:off x="567266" y="1320800"/>
          <a:ext cx="6658505" cy="438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7213600" y="1744133"/>
            <a:ext cx="1930400" cy="9233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SPA effective date October 1, 2015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27001" y="5602588"/>
            <a:ext cx="1727200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+mj-lt"/>
              </a:rPr>
              <a:t>August 2011:</a:t>
            </a:r>
          </a:p>
          <a:p>
            <a:r>
              <a:rPr lang="en-US" sz="1400" dirty="0">
                <a:latin typeface="+mj-lt"/>
              </a:rPr>
              <a:t> RMS Launched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823854" y="5626338"/>
            <a:ext cx="4631376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latin typeface="+mj-lt"/>
              </a:rPr>
              <a:t>*Minor editorial changes will be accepted and called out in Appendix G: Clarifications to the SPA.</a:t>
            </a:r>
          </a:p>
        </p:txBody>
      </p:sp>
    </p:spTree>
    <p:extLst>
      <p:ext uri="{BB962C8B-B14F-4D97-AF65-F5344CB8AC3E}">
        <p14:creationId xmlns:p14="http://schemas.microsoft.com/office/powerpoint/2010/main" val="18411929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82" y="286512"/>
            <a:ext cx="8089901" cy="575094"/>
          </a:xfrm>
        </p:spPr>
        <p:txBody>
          <a:bodyPr/>
          <a:lstStyle/>
          <a:p>
            <a:r>
              <a:rPr lang="en-US" dirty="0"/>
              <a:t>Sub-Outs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00" y="828675"/>
            <a:ext cx="8325548" cy="4909344"/>
          </a:xfrm>
        </p:spPr>
        <p:txBody>
          <a:bodyPr/>
          <a:lstStyle/>
          <a:p>
            <a:pPr lvl="0"/>
            <a:r>
              <a:rPr lang="en-US" sz="2400" dirty="0"/>
              <a:t>When the SPA was developed, the Sub-Out Team was undergoing a Business Process Improvement (BPI) evaluation.</a:t>
            </a:r>
          </a:p>
          <a:p>
            <a:pPr lvl="0"/>
            <a:r>
              <a:rPr lang="en-US" sz="2400" dirty="0"/>
              <a:t>The new SPA is silent on Sub-Outs, pending the outcome of the evaluation.</a:t>
            </a:r>
          </a:p>
          <a:p>
            <a:pPr lvl="0"/>
            <a:r>
              <a:rPr lang="en-US" sz="2400" dirty="0"/>
              <a:t>The BPI evaluation is now complete and we are piloting a new service model with three teams.</a:t>
            </a:r>
          </a:p>
          <a:p>
            <a:pPr lvl="0"/>
            <a:r>
              <a:rPr lang="en-US" sz="2400" dirty="0"/>
              <a:t>If the new service delivery model is successful, it will be implemented across UCSF. The major shift for Departments will be that the Sub-Out Team will accept Sub-Out Request Forms only from RMS. </a:t>
            </a:r>
          </a:p>
          <a:p>
            <a:pPr lvl="0"/>
            <a:r>
              <a:rPr lang="en-US" sz="2400" dirty="0"/>
              <a:t>RMS will complete the Sub-Out request Form and gather required documentation in partnership with post-award staff.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13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5992"/>
          </a:xfrm>
        </p:spPr>
        <p:txBody>
          <a:bodyPr/>
          <a:lstStyle/>
          <a:p>
            <a:r>
              <a:rPr lang="en-US" dirty="0"/>
              <a:t>Training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76" y="912659"/>
            <a:ext cx="8325548" cy="4011502"/>
          </a:xfrm>
        </p:spPr>
        <p:txBody>
          <a:bodyPr/>
          <a:lstStyle/>
          <a:p>
            <a:pPr lvl="1"/>
            <a:r>
              <a:rPr lang="en-US" b="1" dirty="0"/>
              <a:t>Website: </a:t>
            </a:r>
            <a:r>
              <a:rPr lang="en-US" dirty="0"/>
              <a:t>Update the Office of Sponsored Research’s website.</a:t>
            </a:r>
          </a:p>
          <a:p>
            <a:pPr lvl="1"/>
            <a:r>
              <a:rPr lang="en-US" b="1" dirty="0"/>
              <a:t>Resources: </a:t>
            </a:r>
            <a:r>
              <a:rPr lang="en-US" dirty="0"/>
              <a:t>Create personalized highlight sheets that emphasize changes for RSC, PIs and Departments.</a:t>
            </a:r>
          </a:p>
          <a:p>
            <a:pPr lvl="1"/>
            <a:r>
              <a:rPr lang="en-US" b="1" dirty="0"/>
              <a:t>Job Aids:</a:t>
            </a:r>
            <a:r>
              <a:rPr lang="en-US" dirty="0"/>
              <a:t> Provide job aids for key topics (e.g. how to do Other Support). </a:t>
            </a:r>
          </a:p>
          <a:p>
            <a:pPr lvl="1"/>
            <a:r>
              <a:rPr lang="en-US" b="1" dirty="0"/>
              <a:t>Live Training</a:t>
            </a:r>
            <a:r>
              <a:rPr lang="en-US" dirty="0"/>
              <a:t>: Training developed and conducted by OSR training specialists and representatives of the departments will be provided at Mission Bay, Parnassus and Laurel Heights. </a:t>
            </a:r>
          </a:p>
          <a:p>
            <a:pPr lvl="2"/>
            <a:r>
              <a:rPr lang="en-US" sz="1800" dirty="0"/>
              <a:t>Initial training will focus on Other Support Documents, All Personnel Reports, Effort Reporting and </a:t>
            </a:r>
            <a:r>
              <a:rPr lang="en-US" sz="1800" dirty="0" err="1"/>
              <a:t>Biosketches</a:t>
            </a:r>
            <a:r>
              <a:rPr lang="en-US" sz="1800" dirty="0"/>
              <a:t>. </a:t>
            </a:r>
          </a:p>
          <a:p>
            <a:pPr lvl="2"/>
            <a:r>
              <a:rPr lang="en-US" sz="1800" dirty="0"/>
              <a:t>Future training for T32s, K Awards, and other topics TBD. </a:t>
            </a:r>
          </a:p>
          <a:p>
            <a:pPr lvl="2"/>
            <a:r>
              <a:rPr lang="en-US" sz="1800" dirty="0"/>
              <a:t>Training will be captured as a webinar for later viewing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7747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9924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Service Partnership Agreement workgroup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592420"/>
              </p:ext>
            </p:extLst>
          </p:nvPr>
        </p:nvGraphicFramePr>
        <p:xfrm>
          <a:off x="617517" y="1971303"/>
          <a:ext cx="7873340" cy="3877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31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Department Managers/Finance staff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Faculty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RMS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Others 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Catherine Garzio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Bill Seaman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Marge O’Halloran*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Irene Shin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Christine Razler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Kathy Lee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Martha White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Jim Kiriakis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Georgina Lopez*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Mark Seielstad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Samantha Yee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John Radkowski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Larisa Kure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Ophir Klein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Melissent Zumwalt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Sam Pleasure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Millo Pasquini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Susan Noworolski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Mounira Kenaani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Stuart Gansky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Pat Wirattigowit</a:t>
                      </a:r>
                      <a:endParaRPr lang="en-US" sz="1600" b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Sarah Glass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 </a:t>
                      </a:r>
                      <a:endParaRPr lang="en-US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1076" y="1020759"/>
            <a:ext cx="8087171" cy="313932"/>
          </a:xfrm>
        </p:spPr>
        <p:txBody>
          <a:bodyPr/>
          <a:lstStyle/>
          <a:p>
            <a:r>
              <a:rPr lang="en-US" dirty="0"/>
              <a:t>Participants from all 4 schools, faculty, finance staff, department managers, RMS and other key stakeholder staff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11200" y="5950856"/>
            <a:ext cx="7112000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>
                <a:latin typeface="+mj-lt"/>
              </a:rPr>
              <a:t>*SPA workgroup co-chair</a:t>
            </a:r>
          </a:p>
        </p:txBody>
      </p:sp>
    </p:spTree>
    <p:extLst>
      <p:ext uri="{BB962C8B-B14F-4D97-AF65-F5344CB8AC3E}">
        <p14:creationId xmlns:p14="http://schemas.microsoft.com/office/powerpoint/2010/main" val="29850306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49" y="1234979"/>
            <a:ext cx="8325548" cy="401150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Key themes reflected throughout the updated Service Partnership Agreement:</a:t>
            </a:r>
          </a:p>
          <a:p>
            <a:pPr lvl="1"/>
            <a:r>
              <a:rPr lang="en-US" dirty="0"/>
              <a:t>Underlining the relationships between key parties (PI, RMS, department and CGA)</a:t>
            </a:r>
          </a:p>
          <a:p>
            <a:pPr lvl="1"/>
            <a:r>
              <a:rPr lang="en-US" dirty="0"/>
              <a:t>Accurately reflect the current process</a:t>
            </a:r>
          </a:p>
          <a:p>
            <a:pPr lvl="1"/>
            <a:r>
              <a:rPr lang="en-US" dirty="0"/>
              <a:t>Clarified roles and responsibilities</a:t>
            </a:r>
          </a:p>
          <a:p>
            <a:pPr lvl="1"/>
            <a:r>
              <a:rPr lang="en-US" dirty="0"/>
              <a:t>Focus on consistent service across all of RMS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22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Continuing RMS 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88458"/>
            <a:ext cx="8325548" cy="2670628"/>
          </a:xfrm>
        </p:spPr>
        <p:txBody>
          <a:bodyPr/>
          <a:lstStyle/>
          <a:p>
            <a:r>
              <a:rPr lang="en-US" dirty="0"/>
              <a:t>Compiling and submitting grant proposals, including budget development </a:t>
            </a:r>
          </a:p>
          <a:p>
            <a:r>
              <a:rPr lang="en-US" dirty="0"/>
              <a:t>Supporting awards, including outgoing subcontracts and progress reports </a:t>
            </a:r>
          </a:p>
          <a:p>
            <a:r>
              <a:rPr lang="en-US" dirty="0"/>
              <a:t>Communication and collaboration with sponsors and internal administrative services</a:t>
            </a:r>
            <a:endParaRPr lang="en-US" dirty="0"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6E5EAD-1FFE-404B-8FA9-431FC690873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22515" y="1077034"/>
            <a:ext cx="7982857" cy="61555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+mj-lt"/>
              </a:rPr>
              <a:t>RSCs continue to lead the following processes under the 2015 Service Partnership Agreement:</a:t>
            </a:r>
          </a:p>
        </p:txBody>
      </p:sp>
    </p:spTree>
    <p:extLst>
      <p:ext uri="{BB962C8B-B14F-4D97-AF65-F5344CB8AC3E}">
        <p14:creationId xmlns:p14="http://schemas.microsoft.com/office/powerpoint/2010/main" val="31710850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3"/>
            <a:ext cx="8089901" cy="1505027"/>
          </a:xfrm>
        </p:spPr>
        <p:txBody>
          <a:bodyPr/>
          <a:lstStyle/>
          <a:p>
            <a:r>
              <a:rPr lang="en-US" dirty="0"/>
              <a:t>Additions to RMS Services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25" y="1155016"/>
            <a:ext cx="8325548" cy="5008278"/>
          </a:xfrm>
        </p:spPr>
        <p:txBody>
          <a:bodyPr/>
          <a:lstStyle/>
          <a:p>
            <a:pPr lvl="0"/>
            <a:r>
              <a:rPr lang="en-US" dirty="0"/>
              <a:t>The 2015 SPA includes additional sections to reflect RMS’ role in award acceptance as of April 2014:</a:t>
            </a:r>
          </a:p>
          <a:p>
            <a:pPr lvl="1"/>
            <a:r>
              <a:rPr lang="en-US" b="1" dirty="0"/>
              <a:t>Award Triage </a:t>
            </a:r>
            <a:r>
              <a:rPr lang="en-US" dirty="0"/>
              <a:t>–  </a:t>
            </a:r>
            <a:r>
              <a:rPr lang="en-US" i="1" dirty="0"/>
              <a:t>RMS Triage enters award into CACTAS, assigns to RSC and notifies Department &amp; PI within 48 hours.</a:t>
            </a:r>
          </a:p>
          <a:p>
            <a:pPr lvl="1"/>
            <a:r>
              <a:rPr lang="en-US" b="1" dirty="0"/>
              <a:t>Award Intake </a:t>
            </a:r>
            <a:r>
              <a:rPr lang="en-US" dirty="0"/>
              <a:t>–</a:t>
            </a:r>
            <a:r>
              <a:rPr lang="en-US" i="1" dirty="0"/>
              <a:t>RSC initiates compliance check within 5 days of assignment.</a:t>
            </a:r>
          </a:p>
          <a:p>
            <a:pPr lvl="1"/>
            <a:r>
              <a:rPr lang="en-US" b="1" dirty="0"/>
              <a:t>Negotiation</a:t>
            </a:r>
            <a:r>
              <a:rPr lang="en-US" dirty="0"/>
              <a:t> </a:t>
            </a:r>
            <a:r>
              <a:rPr lang="en-US" i="1" dirty="0"/>
              <a:t>–RSC will request changes to Sponsor terms &amp; conditions if necessary while coordinating with and updating PI and Department.</a:t>
            </a:r>
          </a:p>
          <a:p>
            <a:pPr lvl="1"/>
            <a:r>
              <a:rPr lang="en-US" b="1" dirty="0"/>
              <a:t>Award Setup </a:t>
            </a:r>
            <a:r>
              <a:rPr lang="en-US" dirty="0"/>
              <a:t>– </a:t>
            </a:r>
            <a:r>
              <a:rPr lang="en-US" i="1" dirty="0"/>
              <a:t>RSC routes executed awards to CGA in CACTAS for RAS setup and COA assignment within 2 days of finalized agreement.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890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Additions to Roles &amp;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Further defined the pre-award process by adding procedures that were previously omitted: </a:t>
            </a:r>
          </a:p>
          <a:p>
            <a:pPr lvl="1"/>
            <a:r>
              <a:rPr lang="en-US" dirty="0"/>
              <a:t>Just-In-Time</a:t>
            </a:r>
          </a:p>
          <a:p>
            <a:pPr lvl="1"/>
            <a:r>
              <a:rPr lang="en-US" dirty="0"/>
              <a:t>Transfer Awards In</a:t>
            </a:r>
          </a:p>
          <a:p>
            <a:pPr lvl="1"/>
            <a:r>
              <a:rPr lang="en-US" dirty="0"/>
              <a:t>Biosketch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1B0184-2B2D-4E82-8083-58A6AE532316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934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Highlights &amp; Key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00" y="1220852"/>
            <a:ext cx="8325548" cy="4011502"/>
          </a:xfrm>
        </p:spPr>
        <p:txBody>
          <a:bodyPr/>
          <a:lstStyle/>
          <a:p>
            <a:pPr lvl="1"/>
            <a:r>
              <a:rPr lang="en-US" dirty="0"/>
              <a:t>Other Support</a:t>
            </a:r>
          </a:p>
          <a:p>
            <a:pPr lvl="1"/>
            <a:r>
              <a:rPr lang="en-US" dirty="0"/>
              <a:t>Progress Report Reminders</a:t>
            </a:r>
          </a:p>
          <a:p>
            <a:pPr lvl="1"/>
            <a:r>
              <a:rPr lang="en-US" dirty="0"/>
              <a:t>PubMed Central Identifiers (PMCIDs)</a:t>
            </a:r>
          </a:p>
          <a:p>
            <a:pPr lvl="1"/>
            <a:r>
              <a:rPr lang="en-US"/>
              <a:t>Award Advances</a:t>
            </a:r>
            <a:endParaRPr lang="en-US" dirty="0"/>
          </a:p>
          <a:p>
            <a:pPr lvl="1"/>
            <a:r>
              <a:rPr lang="en-US" dirty="0" err="1"/>
              <a:t>Carryforwards</a:t>
            </a:r>
            <a:r>
              <a:rPr lang="en-US" dirty="0"/>
              <a:t>, Re-budgeting Awards &amp; Changes in Personnel on Awards</a:t>
            </a:r>
          </a:p>
          <a:p>
            <a:pPr lvl="1"/>
            <a:r>
              <a:rPr lang="en-US" dirty="0"/>
              <a:t>T32s &amp; Other Project-Specific Tables/Lists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Research Management Services Service Partnership Agreement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706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992323"/>
          </a:xfrm>
        </p:spPr>
        <p:txBody>
          <a:bodyPr/>
          <a:lstStyle/>
          <a:p>
            <a:r>
              <a:rPr lang="en-US" dirty="0"/>
              <a:t>Highlights &amp; Key Changes</a:t>
            </a:r>
            <a:br>
              <a:rPr lang="en-US" dirty="0"/>
            </a:br>
            <a:r>
              <a:rPr lang="en-US" sz="3200" i="1" dirty="0"/>
              <a:t>Other Support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Previously the RSC reviewed Other Support for completeness and consistency with UCSF records, communicated discrepancies to the Department and participated in resolution. </a:t>
            </a:r>
          </a:p>
          <a:p>
            <a:pPr lvl="0"/>
            <a:r>
              <a:rPr lang="en-US" sz="2000" dirty="0"/>
              <a:t>It was agreed that it would be more efficient for Departments to own Other Support content, with RSCs providing relevant grant information and translating information into Sponsor-specific formatting. </a:t>
            </a:r>
          </a:p>
          <a:p>
            <a:pPr lvl="0"/>
            <a:r>
              <a:rPr lang="en-US" sz="2000" dirty="0"/>
              <a:t>RSCs will now be sending updates on pending proposals when grants are submitted.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Research Management Services Service Partnership Agreement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588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14796</TotalTime>
  <Words>1420</Words>
  <Application>Microsoft Office PowerPoint</Application>
  <PresentationFormat>On-screen Show (4:3)</PresentationFormat>
  <Paragraphs>195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Research Management Services</vt:lpstr>
      <vt:lpstr>Timeline</vt:lpstr>
      <vt:lpstr>Service Partnership Agreement workgroup</vt:lpstr>
      <vt:lpstr>Key Themes</vt:lpstr>
      <vt:lpstr>Continuing RMS  Services</vt:lpstr>
      <vt:lpstr>Additions to RMS Services  </vt:lpstr>
      <vt:lpstr>Additions to Roles &amp; Responsibilities</vt:lpstr>
      <vt:lpstr>Highlights &amp; Key Changes</vt:lpstr>
      <vt:lpstr>Highlights &amp; Key Changes Other Support</vt:lpstr>
      <vt:lpstr>PowerPoint Presentation</vt:lpstr>
      <vt:lpstr>Highlights &amp; Key Changes Progress report reminders</vt:lpstr>
      <vt:lpstr>PowerPoint Presentation</vt:lpstr>
      <vt:lpstr>Highlights &amp; Key Changes PubMed Central Identifiers (PMCIDs)</vt:lpstr>
      <vt:lpstr>PowerPoint Presentation</vt:lpstr>
      <vt:lpstr>Highlights &amp; Key Changes Award Advances</vt:lpstr>
      <vt:lpstr>PowerPoint Presentation</vt:lpstr>
      <vt:lpstr>Highlights &amp; Key Changes Carryforwards, Re-budgeting Awards &amp; Changes in Personnel on Awards  </vt:lpstr>
      <vt:lpstr>PowerPoint Presentation</vt:lpstr>
      <vt:lpstr>Highlights &amp; Key Changes T32s &amp; Other Project-Specific Tables/Lists</vt:lpstr>
      <vt:lpstr>Sub-Outs</vt:lpstr>
      <vt:lpstr>Training Plan 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Obelleiro, Kassie M</cp:lastModifiedBy>
  <cp:revision>353</cp:revision>
  <dcterms:created xsi:type="dcterms:W3CDTF">2012-05-07T17:59:34Z</dcterms:created>
  <dcterms:modified xsi:type="dcterms:W3CDTF">2021-08-17T19:56:18Z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