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4"/>
    <p:sldMasterId id="2147483971" r:id="rId5"/>
    <p:sldMasterId id="2147484019" r:id="rId6"/>
  </p:sldMasterIdLst>
  <p:notesMasterIdLst>
    <p:notesMasterId r:id="rId63"/>
  </p:notesMasterIdLst>
  <p:handoutMasterIdLst>
    <p:handoutMasterId r:id="rId64"/>
  </p:handoutMasterIdLst>
  <p:sldIdLst>
    <p:sldId id="602" r:id="rId7"/>
    <p:sldId id="779" r:id="rId8"/>
    <p:sldId id="777" r:id="rId9"/>
    <p:sldId id="728" r:id="rId10"/>
    <p:sldId id="737" r:id="rId11"/>
    <p:sldId id="758" r:id="rId12"/>
    <p:sldId id="780" r:id="rId13"/>
    <p:sldId id="739" r:id="rId14"/>
    <p:sldId id="745" r:id="rId15"/>
    <p:sldId id="738" r:id="rId16"/>
    <p:sldId id="746" r:id="rId17"/>
    <p:sldId id="768" r:id="rId18"/>
    <p:sldId id="760" r:id="rId19"/>
    <p:sldId id="761" r:id="rId20"/>
    <p:sldId id="763" r:id="rId21"/>
    <p:sldId id="773" r:id="rId22"/>
    <p:sldId id="775" r:id="rId23"/>
    <p:sldId id="767" r:id="rId24"/>
    <p:sldId id="757" r:id="rId25"/>
    <p:sldId id="740" r:id="rId26"/>
    <p:sldId id="592" r:id="rId27"/>
    <p:sldId id="741" r:id="rId28"/>
    <p:sldId id="743" r:id="rId29"/>
    <p:sldId id="706" r:id="rId30"/>
    <p:sldId id="781" r:id="rId31"/>
    <p:sldId id="712" r:id="rId32"/>
    <p:sldId id="751" r:id="rId33"/>
    <p:sldId id="759" r:id="rId34"/>
    <p:sldId id="762" r:id="rId35"/>
    <p:sldId id="744" r:id="rId36"/>
    <p:sldId id="713" r:id="rId37"/>
    <p:sldId id="715" r:id="rId38"/>
    <p:sldId id="783" r:id="rId39"/>
    <p:sldId id="747" r:id="rId40"/>
    <p:sldId id="748" r:id="rId41"/>
    <p:sldId id="750" r:id="rId42"/>
    <p:sldId id="435" r:id="rId43"/>
    <p:sldId id="765" r:id="rId44"/>
    <p:sldId id="764" r:id="rId45"/>
    <p:sldId id="721" r:id="rId46"/>
    <p:sldId id="770" r:id="rId47"/>
    <p:sldId id="771" r:id="rId48"/>
    <p:sldId id="769" r:id="rId49"/>
    <p:sldId id="731" r:id="rId50"/>
    <p:sldId id="776" r:id="rId51"/>
    <p:sldId id="729" r:id="rId52"/>
    <p:sldId id="766" r:id="rId53"/>
    <p:sldId id="716" r:id="rId54"/>
    <p:sldId id="778" r:id="rId55"/>
    <p:sldId id="782" r:id="rId56"/>
    <p:sldId id="390" r:id="rId57"/>
    <p:sldId id="427" r:id="rId58"/>
    <p:sldId id="701" r:id="rId59"/>
    <p:sldId id="700" r:id="rId60"/>
    <p:sldId id="711" r:id="rId61"/>
    <p:sldId id="785" r:id="rId62"/>
  </p:sldIdLst>
  <p:sldSz cx="12192000" cy="6858000"/>
  <p:notesSz cx="7010400" cy="92964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C5D4F6-BC2B-4B11-ABBC-744B8B6CD04D}">
          <p14:sldIdLst>
            <p14:sldId id="602"/>
            <p14:sldId id="779"/>
            <p14:sldId id="777"/>
            <p14:sldId id="728"/>
            <p14:sldId id="737"/>
            <p14:sldId id="758"/>
            <p14:sldId id="780"/>
            <p14:sldId id="739"/>
            <p14:sldId id="745"/>
            <p14:sldId id="738"/>
            <p14:sldId id="746"/>
            <p14:sldId id="768"/>
            <p14:sldId id="760"/>
            <p14:sldId id="761"/>
            <p14:sldId id="763"/>
            <p14:sldId id="773"/>
            <p14:sldId id="775"/>
            <p14:sldId id="767"/>
            <p14:sldId id="757"/>
            <p14:sldId id="740"/>
            <p14:sldId id="592"/>
            <p14:sldId id="741"/>
            <p14:sldId id="743"/>
            <p14:sldId id="706"/>
            <p14:sldId id="781"/>
            <p14:sldId id="712"/>
            <p14:sldId id="751"/>
            <p14:sldId id="759"/>
            <p14:sldId id="762"/>
            <p14:sldId id="744"/>
            <p14:sldId id="713"/>
            <p14:sldId id="715"/>
            <p14:sldId id="783"/>
            <p14:sldId id="747"/>
            <p14:sldId id="748"/>
            <p14:sldId id="750"/>
            <p14:sldId id="435"/>
            <p14:sldId id="765"/>
            <p14:sldId id="764"/>
            <p14:sldId id="721"/>
            <p14:sldId id="770"/>
            <p14:sldId id="771"/>
            <p14:sldId id="769"/>
            <p14:sldId id="731"/>
            <p14:sldId id="776"/>
            <p14:sldId id="729"/>
            <p14:sldId id="766"/>
            <p14:sldId id="716"/>
            <p14:sldId id="778"/>
            <p14:sldId id="782"/>
            <p14:sldId id="390"/>
            <p14:sldId id="427"/>
            <p14:sldId id="701"/>
            <p14:sldId id="700"/>
            <p14:sldId id="711"/>
            <p14:sldId id="785"/>
          </p14:sldIdLst>
        </p14:section>
      </p14:sectionLst>
    </p:ex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8" userDrawn="1">
          <p15:clr>
            <a:srgbClr val="A4A3A4"/>
          </p15:clr>
        </p15:guide>
        <p15:guide id="9" orient="horz" pos="231" userDrawn="1">
          <p15:clr>
            <a:srgbClr val="A4A3A4"/>
          </p15:clr>
        </p15:guide>
        <p15:guide id="10" pos="307" userDrawn="1">
          <p15:clr>
            <a:srgbClr val="A4A3A4"/>
          </p15:clr>
        </p15:guide>
        <p15:guide id="11" pos="7373" userDrawn="1">
          <p15:clr>
            <a:srgbClr val="A4A3A4"/>
          </p15:clr>
        </p15:guide>
        <p15:guide id="12" pos="3840" userDrawn="1">
          <p15:clr>
            <a:srgbClr val="A4A3A4"/>
          </p15:clr>
        </p15:guide>
        <p15:guide id="13" pos="1035" userDrawn="1">
          <p15:clr>
            <a:srgbClr val="A4A3A4"/>
          </p15:clr>
        </p15:guide>
        <p15:guide id="14" pos="1881" userDrawn="1">
          <p15:clr>
            <a:srgbClr val="A4A3A4"/>
          </p15:clr>
        </p15:guide>
        <p15:guide id="15" pos="7049" userDrawn="1">
          <p15:clr>
            <a:srgbClr val="A4A3A4"/>
          </p15:clr>
        </p15:guide>
        <p15:guide id="16" pos="632" userDrawn="1">
          <p15:clr>
            <a:srgbClr val="A4A3A4"/>
          </p15:clr>
        </p15:guide>
        <p15:guide id="17" pos="6068" userDrawn="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92">
          <p15:clr>
            <a:srgbClr val="A4A3A4"/>
          </p15:clr>
        </p15:guide>
        <p15:guide id="5" pos="412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belleiro, Kassie M" initials="OKM" lastIdx="7" clrIdx="0">
    <p:extLst>
      <p:ext uri="{19B8F6BF-5375-455C-9EA6-DF929625EA0E}">
        <p15:presenceInfo xmlns:p15="http://schemas.microsoft.com/office/powerpoint/2012/main" userId="S-1-5-21-2695169584-3817918341-3537416689-254065" providerId="AD"/>
      </p:ext>
    </p:extLst>
  </p:cmAuthor>
  <p:cmAuthor id="2" name="Catherine Dunn" initials="CD" lastIdx="2" clrIdx="1">
    <p:extLst>
      <p:ext uri="{19B8F6BF-5375-455C-9EA6-DF929625EA0E}">
        <p15:presenceInfo xmlns:p15="http://schemas.microsoft.com/office/powerpoint/2012/main" userId="S::Catherine.Dunn@ucsf.edu::fe901231-2ebd-4a1c-bdcd-ea7610a304ff" providerId="AD"/>
      </p:ext>
    </p:extLst>
  </p:cmAuthor>
  <p:cmAuthor id="3" name="Obelleiro, Kassie M" initials="OKM [2]" lastIdx="2" clrIdx="2">
    <p:extLst>
      <p:ext uri="{19B8F6BF-5375-455C-9EA6-DF929625EA0E}">
        <p15:presenceInfo xmlns:p15="http://schemas.microsoft.com/office/powerpoint/2012/main" userId="S::Kassie.Obelleiro@ucsf.edu::039429bc-6c45-4d67-9a63-b79fe41faf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521AA-15DC-4FAA-A9CC-32BDF4B133AD}" v="666" dt="2021-05-11T07:44:39.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29" autoAdjust="0"/>
  </p:normalViewPr>
  <p:slideViewPr>
    <p:cSldViewPr snapToGrid="0">
      <p:cViewPr varScale="1">
        <p:scale>
          <a:sx n="57" d="100"/>
          <a:sy n="57" d="100"/>
        </p:scale>
        <p:origin x="1574" y="53"/>
      </p:cViewPr>
      <p:guideLst>
        <p:guide orient="horz" pos="1052"/>
        <p:guide orient="horz" pos="3477"/>
        <p:guide orient="horz" pos="4032"/>
        <p:guide orient="horz" pos="2183"/>
        <p:guide orient="horz" pos="287"/>
        <p:guide orient="horz" pos="1471"/>
        <p:guide orient="horz" pos="535"/>
        <p:guide orient="horz" pos="3938"/>
        <p:guide orient="horz" pos="231"/>
        <p:guide pos="307"/>
        <p:guide pos="7373"/>
        <p:guide pos="3840"/>
        <p:guide pos="1035"/>
        <p:guide pos="1881"/>
        <p:guide pos="7049"/>
        <p:guide pos="632"/>
        <p:guide pos="6068"/>
      </p:guideLst>
    </p:cSldViewPr>
  </p:slideViewPr>
  <p:notesTextViewPr>
    <p:cViewPr>
      <p:scale>
        <a:sx n="1" d="1"/>
        <a:sy n="1" d="1"/>
      </p:scale>
      <p:origin x="0" y="0"/>
    </p:cViewPr>
  </p:notesTextViewPr>
  <p:notesViewPr>
    <p:cSldViewPr snapToGrid="0">
      <p:cViewPr>
        <p:scale>
          <a:sx n="1" d="2"/>
          <a:sy n="1" d="2"/>
        </p:scale>
        <p:origin x="0" y="0"/>
      </p:cViewPr>
      <p:guideLst>
        <p:guide orient="horz" pos="2592"/>
        <p:guide orient="horz" pos="5542"/>
        <p:guide orient="horz" pos="5777"/>
        <p:guide pos="292"/>
        <p:guide pos="412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B8826-2CE1-3D41-AAA4-C1DA79F82E21}"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AB660A13-ADD8-A549-8F0D-EDEA1AD69B25}">
      <dgm:prSet phldrT="[Text]"/>
      <dgm:spPr/>
      <dgm:t>
        <a:bodyPr/>
        <a:lstStyle/>
        <a:p>
          <a:r>
            <a:rPr lang="en-US"/>
            <a:t>Conflict of Interest</a:t>
          </a:r>
        </a:p>
      </dgm:t>
    </dgm:pt>
    <dgm:pt modelId="{89343E30-10FF-D34E-8C4E-D74380EA0E6F}" type="parTrans" cxnId="{A35D9DE2-E936-414A-A3FF-A11D7E9487DA}">
      <dgm:prSet/>
      <dgm:spPr/>
      <dgm:t>
        <a:bodyPr/>
        <a:lstStyle/>
        <a:p>
          <a:endParaRPr lang="en-US"/>
        </a:p>
      </dgm:t>
    </dgm:pt>
    <dgm:pt modelId="{836E854E-80BD-9440-950A-BAAEAA93300D}" type="sibTrans" cxnId="{A35D9DE2-E936-414A-A3FF-A11D7E9487DA}">
      <dgm:prSet/>
      <dgm:spPr/>
      <dgm:t>
        <a:bodyPr/>
        <a:lstStyle/>
        <a:p>
          <a:endParaRPr lang="en-US"/>
        </a:p>
      </dgm:t>
    </dgm:pt>
    <dgm:pt modelId="{F2DD8C28-FE3B-324D-8154-29066054CF1E}">
      <dgm:prSet phldrT="[Text]"/>
      <dgm:spPr/>
      <dgm:t>
        <a:bodyPr/>
        <a:lstStyle/>
        <a:p>
          <a:r>
            <a:rPr lang="en-US" b="1"/>
            <a:t>Conflict of Interest Program</a:t>
          </a:r>
        </a:p>
      </dgm:t>
    </dgm:pt>
    <dgm:pt modelId="{E974B86B-5A9E-5C49-A9E3-2815D6E77342}" type="parTrans" cxnId="{C9B379A4-813E-9D44-9744-5BC24ABA82A3}">
      <dgm:prSet/>
      <dgm:spPr/>
      <dgm:t>
        <a:bodyPr/>
        <a:lstStyle/>
        <a:p>
          <a:endParaRPr lang="en-US"/>
        </a:p>
      </dgm:t>
    </dgm:pt>
    <dgm:pt modelId="{97D672AB-8861-8244-8398-D5011FEA04E7}" type="sibTrans" cxnId="{C9B379A4-813E-9D44-9744-5BC24ABA82A3}">
      <dgm:prSet/>
      <dgm:spPr/>
      <dgm:t>
        <a:bodyPr/>
        <a:lstStyle/>
        <a:p>
          <a:endParaRPr lang="en-US"/>
        </a:p>
      </dgm:t>
    </dgm:pt>
    <dgm:pt modelId="{5F27B688-21B4-3045-8684-702FCAA957E7}">
      <dgm:prSet phldrT="[Text]"/>
      <dgm:spPr/>
      <dgm:t>
        <a:bodyPr/>
        <a:lstStyle/>
        <a:p>
          <a:r>
            <a:rPr lang="en-US" err="1"/>
            <a:t>COIAC@ucsf.edu</a:t>
          </a:r>
          <a:r>
            <a:rPr lang="en-US"/>
            <a:t> </a:t>
          </a:r>
        </a:p>
      </dgm:t>
    </dgm:pt>
    <dgm:pt modelId="{058282EF-B9F7-4349-8B8E-8BB7C0121F27}" type="parTrans" cxnId="{87748B28-7876-8248-95BB-8D1012856503}">
      <dgm:prSet/>
      <dgm:spPr/>
      <dgm:t>
        <a:bodyPr/>
        <a:lstStyle/>
        <a:p>
          <a:endParaRPr lang="en-US"/>
        </a:p>
      </dgm:t>
    </dgm:pt>
    <dgm:pt modelId="{E26E0481-29CF-6646-996F-5FE10D12FBAD}" type="sibTrans" cxnId="{87748B28-7876-8248-95BB-8D1012856503}">
      <dgm:prSet/>
      <dgm:spPr/>
      <dgm:t>
        <a:bodyPr/>
        <a:lstStyle/>
        <a:p>
          <a:endParaRPr lang="en-US"/>
        </a:p>
      </dgm:t>
    </dgm:pt>
    <dgm:pt modelId="{0FBE9845-62BE-C24A-AEC7-CC48F5BFB1AE}">
      <dgm:prSet phldrT="[Text]"/>
      <dgm:spPr/>
      <dgm:t>
        <a:bodyPr/>
        <a:lstStyle/>
        <a:p>
          <a:r>
            <a:rPr lang="en-US"/>
            <a:t>Conflict of Commitment</a:t>
          </a:r>
        </a:p>
      </dgm:t>
    </dgm:pt>
    <dgm:pt modelId="{E4797BED-B820-4B44-99D1-6421CC9DAB25}" type="parTrans" cxnId="{CD0AA52A-8711-5F49-A7E1-955AC0F7ACC7}">
      <dgm:prSet/>
      <dgm:spPr/>
      <dgm:t>
        <a:bodyPr/>
        <a:lstStyle/>
        <a:p>
          <a:endParaRPr lang="en-US"/>
        </a:p>
      </dgm:t>
    </dgm:pt>
    <dgm:pt modelId="{344D63AF-2C1D-3841-8CBF-139364FEFA6D}" type="sibTrans" cxnId="{CD0AA52A-8711-5F49-A7E1-955AC0F7ACC7}">
      <dgm:prSet/>
      <dgm:spPr/>
      <dgm:t>
        <a:bodyPr/>
        <a:lstStyle/>
        <a:p>
          <a:endParaRPr lang="en-US"/>
        </a:p>
      </dgm:t>
    </dgm:pt>
    <dgm:pt modelId="{4900F3A5-2826-B541-8D50-B51B57FBEDE4}">
      <dgm:prSet phldrT="[Text]"/>
      <dgm:spPr/>
      <dgm:t>
        <a:bodyPr/>
        <a:lstStyle/>
        <a:p>
          <a:r>
            <a:rPr lang="en-US" b="1"/>
            <a:t>Outside Activity Tracking System</a:t>
          </a:r>
        </a:p>
      </dgm:t>
    </dgm:pt>
    <dgm:pt modelId="{1952D43C-7D58-C546-BC2C-CAFABDE9F1AE}" type="parTrans" cxnId="{48638314-7204-DF43-B799-DC79C56B956D}">
      <dgm:prSet/>
      <dgm:spPr/>
      <dgm:t>
        <a:bodyPr/>
        <a:lstStyle/>
        <a:p>
          <a:endParaRPr lang="en-US"/>
        </a:p>
      </dgm:t>
    </dgm:pt>
    <dgm:pt modelId="{1C77CACE-5C23-654A-9F54-EA70DA566B51}" type="sibTrans" cxnId="{48638314-7204-DF43-B799-DC79C56B956D}">
      <dgm:prSet/>
      <dgm:spPr/>
      <dgm:t>
        <a:bodyPr/>
        <a:lstStyle/>
        <a:p>
          <a:endParaRPr lang="en-US"/>
        </a:p>
      </dgm:t>
    </dgm:pt>
    <dgm:pt modelId="{4D1BACD9-AC90-9F4B-8D51-0FD1D0092F5E}">
      <dgm:prSet phldrT="[Text]"/>
      <dgm:spPr/>
      <dgm:t>
        <a:bodyPr/>
        <a:lstStyle/>
        <a:p>
          <a:r>
            <a:rPr lang="en-US"/>
            <a:t>Dept Chair or </a:t>
          </a:r>
          <a:r>
            <a:rPr lang="en-US" err="1"/>
            <a:t>academicaffairs.ucsf.edu</a:t>
          </a:r>
          <a:r>
            <a:rPr lang="en-US"/>
            <a:t>/oats/</a:t>
          </a:r>
        </a:p>
      </dgm:t>
    </dgm:pt>
    <dgm:pt modelId="{4AC487CF-8B6B-9E42-9645-33CBF2F0E729}" type="parTrans" cxnId="{264C5678-B651-5441-8CD4-91625EB75A08}">
      <dgm:prSet/>
      <dgm:spPr/>
      <dgm:t>
        <a:bodyPr/>
        <a:lstStyle/>
        <a:p>
          <a:endParaRPr lang="en-US"/>
        </a:p>
      </dgm:t>
    </dgm:pt>
    <dgm:pt modelId="{97768610-7592-5A45-B6D4-F6C87429CAEE}" type="sibTrans" cxnId="{264C5678-B651-5441-8CD4-91625EB75A08}">
      <dgm:prSet/>
      <dgm:spPr/>
      <dgm:t>
        <a:bodyPr/>
        <a:lstStyle/>
        <a:p>
          <a:endParaRPr lang="en-US"/>
        </a:p>
      </dgm:t>
    </dgm:pt>
    <dgm:pt modelId="{9D7A9329-EC5E-AD45-8CBC-CBC5E689E46C}">
      <dgm:prSet phldrT="[Text]"/>
      <dgm:spPr/>
      <dgm:t>
        <a:bodyPr/>
        <a:lstStyle/>
        <a:p>
          <a:r>
            <a:rPr lang="en-US"/>
            <a:t>Export Control</a:t>
          </a:r>
        </a:p>
      </dgm:t>
    </dgm:pt>
    <dgm:pt modelId="{7BEF8DC0-6796-0B42-89F4-A7163171E46C}" type="parTrans" cxnId="{81E96019-8C23-0945-92C2-4E91A8F44EAF}">
      <dgm:prSet/>
      <dgm:spPr/>
      <dgm:t>
        <a:bodyPr/>
        <a:lstStyle/>
        <a:p>
          <a:endParaRPr lang="en-US"/>
        </a:p>
      </dgm:t>
    </dgm:pt>
    <dgm:pt modelId="{452A2CBD-EEF6-264F-A613-887DE6D152A5}" type="sibTrans" cxnId="{81E96019-8C23-0945-92C2-4E91A8F44EAF}">
      <dgm:prSet/>
      <dgm:spPr/>
      <dgm:t>
        <a:bodyPr/>
        <a:lstStyle/>
        <a:p>
          <a:endParaRPr lang="en-US"/>
        </a:p>
      </dgm:t>
    </dgm:pt>
    <dgm:pt modelId="{5B417701-D79F-4F4B-88D5-7D71046B211F}">
      <dgm:prSet phldrT="[Text]"/>
      <dgm:spPr/>
      <dgm:t>
        <a:bodyPr/>
        <a:lstStyle/>
        <a:p>
          <a:r>
            <a:rPr lang="en-US"/>
            <a:t>International Visitors</a:t>
          </a:r>
        </a:p>
      </dgm:t>
    </dgm:pt>
    <dgm:pt modelId="{A0FA0D11-876A-3148-A067-46FDFAD96974}" type="parTrans" cxnId="{61DDDCB3-D469-9545-A287-F855EAFA6019}">
      <dgm:prSet/>
      <dgm:spPr/>
      <dgm:t>
        <a:bodyPr/>
        <a:lstStyle/>
        <a:p>
          <a:endParaRPr lang="en-US"/>
        </a:p>
      </dgm:t>
    </dgm:pt>
    <dgm:pt modelId="{E750C5F6-FE14-FC4F-A562-4D0A2D43F630}" type="sibTrans" cxnId="{61DDDCB3-D469-9545-A287-F855EAFA6019}">
      <dgm:prSet/>
      <dgm:spPr/>
      <dgm:t>
        <a:bodyPr/>
        <a:lstStyle/>
        <a:p>
          <a:endParaRPr lang="en-US"/>
        </a:p>
      </dgm:t>
    </dgm:pt>
    <dgm:pt modelId="{61804373-636F-2F49-86A3-82763BB6C680}">
      <dgm:prSet phldrT="[Text]"/>
      <dgm:spPr/>
      <dgm:t>
        <a:bodyPr/>
        <a:lstStyle/>
        <a:p>
          <a:r>
            <a:rPr lang="en-US" b="1"/>
            <a:t>Export Control Officer</a:t>
          </a:r>
          <a:r>
            <a:rPr lang="en-US"/>
            <a:t>: Brian </a:t>
          </a:r>
          <a:r>
            <a:rPr lang="en-US" err="1"/>
            <a:t>Warshawsky</a:t>
          </a:r>
          <a:endParaRPr lang="en-US"/>
        </a:p>
      </dgm:t>
    </dgm:pt>
    <dgm:pt modelId="{734031A0-E86D-FE46-B392-0FC39D16C467}" type="sibTrans" cxnId="{7912B72C-5409-D343-A8CB-53C184FA2583}">
      <dgm:prSet/>
      <dgm:spPr/>
      <dgm:t>
        <a:bodyPr/>
        <a:lstStyle/>
        <a:p>
          <a:endParaRPr lang="en-US"/>
        </a:p>
      </dgm:t>
    </dgm:pt>
    <dgm:pt modelId="{B6631B37-B4ED-FE42-A24A-2D1B98144DC8}" type="parTrans" cxnId="{7912B72C-5409-D343-A8CB-53C184FA2583}">
      <dgm:prSet/>
      <dgm:spPr/>
      <dgm:t>
        <a:bodyPr/>
        <a:lstStyle/>
        <a:p>
          <a:endParaRPr lang="en-US"/>
        </a:p>
      </dgm:t>
    </dgm:pt>
    <dgm:pt modelId="{84B71D1D-6D0A-B340-8394-32279D6CAF21}">
      <dgm:prSet phldrT="[Text]"/>
      <dgm:spPr/>
      <dgm:t>
        <a:bodyPr/>
        <a:lstStyle/>
        <a:p>
          <a:r>
            <a:rPr lang="en-US" err="1"/>
            <a:t>ExportControl@ucsf.edu</a:t>
          </a:r>
          <a:endParaRPr lang="en-US"/>
        </a:p>
      </dgm:t>
    </dgm:pt>
    <dgm:pt modelId="{A8FF3CDE-7F0E-FE41-814E-931C96D77F25}" type="parTrans" cxnId="{124320C9-1A73-CE4D-A0FC-9B0E197C8398}">
      <dgm:prSet/>
      <dgm:spPr/>
      <dgm:t>
        <a:bodyPr/>
        <a:lstStyle/>
        <a:p>
          <a:endParaRPr lang="en-US"/>
        </a:p>
      </dgm:t>
    </dgm:pt>
    <dgm:pt modelId="{604985EF-DE50-FC46-97F2-4E8F633C36D0}" type="sibTrans" cxnId="{124320C9-1A73-CE4D-A0FC-9B0E197C8398}">
      <dgm:prSet/>
      <dgm:spPr/>
      <dgm:t>
        <a:bodyPr/>
        <a:lstStyle/>
        <a:p>
          <a:endParaRPr lang="en-US"/>
        </a:p>
      </dgm:t>
    </dgm:pt>
    <dgm:pt modelId="{AA74C8E7-E69A-8F45-A09F-3432094615B3}">
      <dgm:prSet phldrT="[Text]"/>
      <dgm:spPr/>
      <dgm:t>
        <a:bodyPr/>
        <a:lstStyle/>
        <a:p>
          <a:r>
            <a:rPr lang="en-US" b="1"/>
            <a:t>International Students and Scholars Office</a:t>
          </a:r>
        </a:p>
      </dgm:t>
    </dgm:pt>
    <dgm:pt modelId="{B3FDDBCD-BE9E-0249-968B-AA3242972709}" type="parTrans" cxnId="{C1A97BFE-44BE-2C4C-9293-77E8DE32E98A}">
      <dgm:prSet/>
      <dgm:spPr/>
      <dgm:t>
        <a:bodyPr/>
        <a:lstStyle/>
        <a:p>
          <a:endParaRPr lang="en-US"/>
        </a:p>
      </dgm:t>
    </dgm:pt>
    <dgm:pt modelId="{DFE83880-7B15-4D40-85E0-010717FA9886}" type="sibTrans" cxnId="{C1A97BFE-44BE-2C4C-9293-77E8DE32E98A}">
      <dgm:prSet/>
      <dgm:spPr/>
      <dgm:t>
        <a:bodyPr/>
        <a:lstStyle/>
        <a:p>
          <a:endParaRPr lang="en-US"/>
        </a:p>
      </dgm:t>
    </dgm:pt>
    <dgm:pt modelId="{F8604444-5522-6046-A0EF-BEA2ABCA1690}">
      <dgm:prSet phldrT="[Text]"/>
      <dgm:spPr/>
      <dgm:t>
        <a:bodyPr/>
        <a:lstStyle/>
        <a:p>
          <a:r>
            <a:rPr lang="en-US" err="1"/>
            <a:t>isso.ucsf.edu</a:t>
          </a:r>
          <a:r>
            <a:rPr lang="en-US"/>
            <a:t>/</a:t>
          </a:r>
          <a:r>
            <a:rPr lang="en-US" err="1"/>
            <a:t>isso</a:t>
          </a:r>
          <a:r>
            <a:rPr lang="en-US"/>
            <a:t>-team</a:t>
          </a:r>
        </a:p>
      </dgm:t>
    </dgm:pt>
    <dgm:pt modelId="{22673E5E-6D67-124E-B0A6-0802A00CEC80}" type="parTrans" cxnId="{C1FFAA47-DC4F-FE46-9F86-3A9EBA001057}">
      <dgm:prSet/>
      <dgm:spPr/>
      <dgm:t>
        <a:bodyPr/>
        <a:lstStyle/>
        <a:p>
          <a:endParaRPr lang="en-US"/>
        </a:p>
      </dgm:t>
    </dgm:pt>
    <dgm:pt modelId="{831ACFC0-0182-4F4D-A9ED-75808046ED1A}" type="sibTrans" cxnId="{C1FFAA47-DC4F-FE46-9F86-3A9EBA001057}">
      <dgm:prSet/>
      <dgm:spPr/>
      <dgm:t>
        <a:bodyPr/>
        <a:lstStyle/>
        <a:p>
          <a:endParaRPr lang="en-US"/>
        </a:p>
      </dgm:t>
    </dgm:pt>
    <dgm:pt modelId="{9E9BF4A6-FEC3-F34C-B9D6-F259289187DD}" type="pres">
      <dgm:prSet presAssocID="{53FB8826-2CE1-3D41-AAA4-C1DA79F82E21}" presName="Name0" presStyleCnt="0">
        <dgm:presLayoutVars>
          <dgm:dir/>
          <dgm:animLvl val="lvl"/>
          <dgm:resizeHandles/>
        </dgm:presLayoutVars>
      </dgm:prSet>
      <dgm:spPr/>
    </dgm:pt>
    <dgm:pt modelId="{BB42DEF2-8694-DA41-9A86-1D4956EF347A}" type="pres">
      <dgm:prSet presAssocID="{AB660A13-ADD8-A549-8F0D-EDEA1AD69B25}" presName="linNode" presStyleCnt="0"/>
      <dgm:spPr/>
    </dgm:pt>
    <dgm:pt modelId="{DEE99474-8AE7-7040-BECD-258D1BB17EC4}" type="pres">
      <dgm:prSet presAssocID="{AB660A13-ADD8-A549-8F0D-EDEA1AD69B25}" presName="parentShp" presStyleLbl="node1" presStyleIdx="0" presStyleCnt="4">
        <dgm:presLayoutVars>
          <dgm:bulletEnabled val="1"/>
        </dgm:presLayoutVars>
      </dgm:prSet>
      <dgm:spPr/>
    </dgm:pt>
    <dgm:pt modelId="{9C70C45C-7027-D442-8E47-66B66B187D63}" type="pres">
      <dgm:prSet presAssocID="{AB660A13-ADD8-A549-8F0D-EDEA1AD69B25}" presName="childShp" presStyleLbl="bgAccFollowNode1" presStyleIdx="0" presStyleCnt="4">
        <dgm:presLayoutVars>
          <dgm:bulletEnabled val="1"/>
        </dgm:presLayoutVars>
      </dgm:prSet>
      <dgm:spPr/>
    </dgm:pt>
    <dgm:pt modelId="{8A47EDF9-BC9B-6846-8198-C0B20F10B59C}" type="pres">
      <dgm:prSet presAssocID="{836E854E-80BD-9440-950A-BAAEAA93300D}" presName="spacing" presStyleCnt="0"/>
      <dgm:spPr/>
    </dgm:pt>
    <dgm:pt modelId="{F7625ED1-45A4-F045-8E7F-E289EA8CB2E4}" type="pres">
      <dgm:prSet presAssocID="{0FBE9845-62BE-C24A-AEC7-CC48F5BFB1AE}" presName="linNode" presStyleCnt="0"/>
      <dgm:spPr/>
    </dgm:pt>
    <dgm:pt modelId="{7649DDFF-5933-3A40-9EAC-204D383226CE}" type="pres">
      <dgm:prSet presAssocID="{0FBE9845-62BE-C24A-AEC7-CC48F5BFB1AE}" presName="parentShp" presStyleLbl="node1" presStyleIdx="1" presStyleCnt="4">
        <dgm:presLayoutVars>
          <dgm:bulletEnabled val="1"/>
        </dgm:presLayoutVars>
      </dgm:prSet>
      <dgm:spPr/>
    </dgm:pt>
    <dgm:pt modelId="{99672739-A0E7-E447-9546-F7AF7F660ED7}" type="pres">
      <dgm:prSet presAssocID="{0FBE9845-62BE-C24A-AEC7-CC48F5BFB1AE}" presName="childShp" presStyleLbl="bgAccFollowNode1" presStyleIdx="1" presStyleCnt="4">
        <dgm:presLayoutVars>
          <dgm:bulletEnabled val="1"/>
        </dgm:presLayoutVars>
      </dgm:prSet>
      <dgm:spPr/>
    </dgm:pt>
    <dgm:pt modelId="{F4BA103B-91AA-9843-8097-4FD462608604}" type="pres">
      <dgm:prSet presAssocID="{344D63AF-2C1D-3841-8CBF-139364FEFA6D}" presName="spacing" presStyleCnt="0"/>
      <dgm:spPr/>
    </dgm:pt>
    <dgm:pt modelId="{67AEA386-3EDA-8F43-A8ED-B0EA6ABDE656}" type="pres">
      <dgm:prSet presAssocID="{9D7A9329-EC5E-AD45-8CBC-CBC5E689E46C}" presName="linNode" presStyleCnt="0"/>
      <dgm:spPr/>
    </dgm:pt>
    <dgm:pt modelId="{DABDE838-E6E6-5C44-9212-28C1670F6F99}" type="pres">
      <dgm:prSet presAssocID="{9D7A9329-EC5E-AD45-8CBC-CBC5E689E46C}" presName="parentShp" presStyleLbl="node1" presStyleIdx="2" presStyleCnt="4">
        <dgm:presLayoutVars>
          <dgm:bulletEnabled val="1"/>
        </dgm:presLayoutVars>
      </dgm:prSet>
      <dgm:spPr/>
    </dgm:pt>
    <dgm:pt modelId="{F6E246FF-95F6-0F41-936A-D62129FCE7BE}" type="pres">
      <dgm:prSet presAssocID="{9D7A9329-EC5E-AD45-8CBC-CBC5E689E46C}" presName="childShp" presStyleLbl="bgAccFollowNode1" presStyleIdx="2" presStyleCnt="4">
        <dgm:presLayoutVars>
          <dgm:bulletEnabled val="1"/>
        </dgm:presLayoutVars>
      </dgm:prSet>
      <dgm:spPr/>
    </dgm:pt>
    <dgm:pt modelId="{F7825405-54B1-144C-8323-62D519A5BC74}" type="pres">
      <dgm:prSet presAssocID="{452A2CBD-EEF6-264F-A613-887DE6D152A5}" presName="spacing" presStyleCnt="0"/>
      <dgm:spPr/>
    </dgm:pt>
    <dgm:pt modelId="{C8571A92-0C29-7641-98B4-A89A4A385181}" type="pres">
      <dgm:prSet presAssocID="{5B417701-D79F-4F4B-88D5-7D71046B211F}" presName="linNode" presStyleCnt="0"/>
      <dgm:spPr/>
    </dgm:pt>
    <dgm:pt modelId="{BFFEC76F-9656-724F-AFC4-DB0CD8FE4CCD}" type="pres">
      <dgm:prSet presAssocID="{5B417701-D79F-4F4B-88D5-7D71046B211F}" presName="parentShp" presStyleLbl="node1" presStyleIdx="3" presStyleCnt="4">
        <dgm:presLayoutVars>
          <dgm:bulletEnabled val="1"/>
        </dgm:presLayoutVars>
      </dgm:prSet>
      <dgm:spPr/>
    </dgm:pt>
    <dgm:pt modelId="{132561D5-0E9C-6C4E-9E87-1854216FA6E2}" type="pres">
      <dgm:prSet presAssocID="{5B417701-D79F-4F4B-88D5-7D71046B211F}" presName="childShp" presStyleLbl="bgAccFollowNode1" presStyleIdx="3" presStyleCnt="4" custLinFactNeighborX="916" custLinFactNeighborY="2404">
        <dgm:presLayoutVars>
          <dgm:bulletEnabled val="1"/>
        </dgm:presLayoutVars>
      </dgm:prSet>
      <dgm:spPr/>
    </dgm:pt>
  </dgm:ptLst>
  <dgm:cxnLst>
    <dgm:cxn modelId="{43FD2606-159A-184C-959A-D5C453E8656F}" type="presOf" srcId="{4900F3A5-2826-B541-8D50-B51B57FBEDE4}" destId="{99672739-A0E7-E447-9546-F7AF7F660ED7}" srcOrd="0" destOrd="0" presId="urn:microsoft.com/office/officeart/2005/8/layout/vList6"/>
    <dgm:cxn modelId="{48638314-7204-DF43-B799-DC79C56B956D}" srcId="{0FBE9845-62BE-C24A-AEC7-CC48F5BFB1AE}" destId="{4900F3A5-2826-B541-8D50-B51B57FBEDE4}" srcOrd="0" destOrd="0" parTransId="{1952D43C-7D58-C546-BC2C-CAFABDE9F1AE}" sibTransId="{1C77CACE-5C23-654A-9F54-EA70DA566B51}"/>
    <dgm:cxn modelId="{81E96019-8C23-0945-92C2-4E91A8F44EAF}" srcId="{53FB8826-2CE1-3D41-AAA4-C1DA79F82E21}" destId="{9D7A9329-EC5E-AD45-8CBC-CBC5E689E46C}" srcOrd="2" destOrd="0" parTransId="{7BEF8DC0-6796-0B42-89F4-A7163171E46C}" sibTransId="{452A2CBD-EEF6-264F-A613-887DE6D152A5}"/>
    <dgm:cxn modelId="{096BF51C-EBA9-2141-90E6-541B13689041}" type="presOf" srcId="{53FB8826-2CE1-3D41-AAA4-C1DA79F82E21}" destId="{9E9BF4A6-FEC3-F34C-B9D6-F259289187DD}" srcOrd="0" destOrd="0" presId="urn:microsoft.com/office/officeart/2005/8/layout/vList6"/>
    <dgm:cxn modelId="{BC17A524-8216-7542-84BC-06327DF11A56}" type="presOf" srcId="{F2DD8C28-FE3B-324D-8154-29066054CF1E}" destId="{9C70C45C-7027-D442-8E47-66B66B187D63}" srcOrd="0" destOrd="0" presId="urn:microsoft.com/office/officeart/2005/8/layout/vList6"/>
    <dgm:cxn modelId="{87748B28-7876-8248-95BB-8D1012856503}" srcId="{AB660A13-ADD8-A549-8F0D-EDEA1AD69B25}" destId="{5F27B688-21B4-3045-8684-702FCAA957E7}" srcOrd="1" destOrd="0" parTransId="{058282EF-B9F7-4349-8B8E-8BB7C0121F27}" sibTransId="{E26E0481-29CF-6646-996F-5FE10D12FBAD}"/>
    <dgm:cxn modelId="{CD0AA52A-8711-5F49-A7E1-955AC0F7ACC7}" srcId="{53FB8826-2CE1-3D41-AAA4-C1DA79F82E21}" destId="{0FBE9845-62BE-C24A-AEC7-CC48F5BFB1AE}" srcOrd="1" destOrd="0" parTransId="{E4797BED-B820-4B44-99D1-6421CC9DAB25}" sibTransId="{344D63AF-2C1D-3841-8CBF-139364FEFA6D}"/>
    <dgm:cxn modelId="{7912B72C-5409-D343-A8CB-53C184FA2583}" srcId="{9D7A9329-EC5E-AD45-8CBC-CBC5E689E46C}" destId="{61804373-636F-2F49-86A3-82763BB6C680}" srcOrd="0" destOrd="0" parTransId="{B6631B37-B4ED-FE42-A24A-2D1B98144DC8}" sibTransId="{734031A0-E86D-FE46-B392-0FC39D16C467}"/>
    <dgm:cxn modelId="{C097D73F-F5AD-674D-910A-77366F0CDA51}" type="presOf" srcId="{84B71D1D-6D0A-B340-8394-32279D6CAF21}" destId="{F6E246FF-95F6-0F41-936A-D62129FCE7BE}" srcOrd="0" destOrd="1" presId="urn:microsoft.com/office/officeart/2005/8/layout/vList6"/>
    <dgm:cxn modelId="{C1FFAA47-DC4F-FE46-9F86-3A9EBA001057}" srcId="{5B417701-D79F-4F4B-88D5-7D71046B211F}" destId="{F8604444-5522-6046-A0EF-BEA2ABCA1690}" srcOrd="1" destOrd="0" parTransId="{22673E5E-6D67-124E-B0A6-0802A00CEC80}" sibTransId="{831ACFC0-0182-4F4D-A9ED-75808046ED1A}"/>
    <dgm:cxn modelId="{BA4A1A4C-95FD-2C4F-8D1E-C3FAB4A0F711}" type="presOf" srcId="{AB660A13-ADD8-A549-8F0D-EDEA1AD69B25}" destId="{DEE99474-8AE7-7040-BECD-258D1BB17EC4}" srcOrd="0" destOrd="0" presId="urn:microsoft.com/office/officeart/2005/8/layout/vList6"/>
    <dgm:cxn modelId="{736A2C6D-E51F-8049-956A-BD54F26818AF}" type="presOf" srcId="{F8604444-5522-6046-A0EF-BEA2ABCA1690}" destId="{132561D5-0E9C-6C4E-9E87-1854216FA6E2}" srcOrd="0" destOrd="1" presId="urn:microsoft.com/office/officeart/2005/8/layout/vList6"/>
    <dgm:cxn modelId="{E9B04756-D7E1-8F48-8078-8E088D403A27}" type="presOf" srcId="{61804373-636F-2F49-86A3-82763BB6C680}" destId="{F6E246FF-95F6-0F41-936A-D62129FCE7BE}" srcOrd="0" destOrd="0" presId="urn:microsoft.com/office/officeart/2005/8/layout/vList6"/>
    <dgm:cxn modelId="{264C5678-B651-5441-8CD4-91625EB75A08}" srcId="{0FBE9845-62BE-C24A-AEC7-CC48F5BFB1AE}" destId="{4D1BACD9-AC90-9F4B-8D51-0FD1D0092F5E}" srcOrd="1" destOrd="0" parTransId="{4AC487CF-8B6B-9E42-9645-33CBF2F0E729}" sibTransId="{97768610-7592-5A45-B6D4-F6C87429CAEE}"/>
    <dgm:cxn modelId="{05BE267C-BF4E-2548-95A7-0DD8B8BCF564}" type="presOf" srcId="{5B417701-D79F-4F4B-88D5-7D71046B211F}" destId="{BFFEC76F-9656-724F-AFC4-DB0CD8FE4CCD}" srcOrd="0" destOrd="0" presId="urn:microsoft.com/office/officeart/2005/8/layout/vList6"/>
    <dgm:cxn modelId="{9086DD93-8C91-5E45-929F-654BFA78085D}" type="presOf" srcId="{0FBE9845-62BE-C24A-AEC7-CC48F5BFB1AE}" destId="{7649DDFF-5933-3A40-9EAC-204D383226CE}" srcOrd="0" destOrd="0" presId="urn:microsoft.com/office/officeart/2005/8/layout/vList6"/>
    <dgm:cxn modelId="{865E779F-45FC-994C-ABD4-A3FB8AE86157}" type="presOf" srcId="{9D7A9329-EC5E-AD45-8CBC-CBC5E689E46C}" destId="{DABDE838-E6E6-5C44-9212-28C1670F6F99}" srcOrd="0" destOrd="0" presId="urn:microsoft.com/office/officeart/2005/8/layout/vList6"/>
    <dgm:cxn modelId="{D7ECFDA3-F828-754D-8577-E9580D0E53CC}" type="presOf" srcId="{4D1BACD9-AC90-9F4B-8D51-0FD1D0092F5E}" destId="{99672739-A0E7-E447-9546-F7AF7F660ED7}" srcOrd="0" destOrd="1" presId="urn:microsoft.com/office/officeart/2005/8/layout/vList6"/>
    <dgm:cxn modelId="{C9B379A4-813E-9D44-9744-5BC24ABA82A3}" srcId="{AB660A13-ADD8-A549-8F0D-EDEA1AD69B25}" destId="{F2DD8C28-FE3B-324D-8154-29066054CF1E}" srcOrd="0" destOrd="0" parTransId="{E974B86B-5A9E-5C49-A9E3-2815D6E77342}" sibTransId="{97D672AB-8861-8244-8398-D5011FEA04E7}"/>
    <dgm:cxn modelId="{21E376B1-AE14-5149-A1B1-C7AB03AE314F}" type="presOf" srcId="{AA74C8E7-E69A-8F45-A09F-3432094615B3}" destId="{132561D5-0E9C-6C4E-9E87-1854216FA6E2}" srcOrd="0" destOrd="0" presId="urn:microsoft.com/office/officeart/2005/8/layout/vList6"/>
    <dgm:cxn modelId="{61DDDCB3-D469-9545-A287-F855EAFA6019}" srcId="{53FB8826-2CE1-3D41-AAA4-C1DA79F82E21}" destId="{5B417701-D79F-4F4B-88D5-7D71046B211F}" srcOrd="3" destOrd="0" parTransId="{A0FA0D11-876A-3148-A067-46FDFAD96974}" sibTransId="{E750C5F6-FE14-FC4F-A562-4D0A2D43F630}"/>
    <dgm:cxn modelId="{1E10B8BA-9235-6E46-9B8D-1D34821F4A1D}" type="presOf" srcId="{5F27B688-21B4-3045-8684-702FCAA957E7}" destId="{9C70C45C-7027-D442-8E47-66B66B187D63}" srcOrd="0" destOrd="1" presId="urn:microsoft.com/office/officeart/2005/8/layout/vList6"/>
    <dgm:cxn modelId="{124320C9-1A73-CE4D-A0FC-9B0E197C8398}" srcId="{9D7A9329-EC5E-AD45-8CBC-CBC5E689E46C}" destId="{84B71D1D-6D0A-B340-8394-32279D6CAF21}" srcOrd="1" destOrd="0" parTransId="{A8FF3CDE-7F0E-FE41-814E-931C96D77F25}" sibTransId="{604985EF-DE50-FC46-97F2-4E8F633C36D0}"/>
    <dgm:cxn modelId="{A35D9DE2-E936-414A-A3FF-A11D7E9487DA}" srcId="{53FB8826-2CE1-3D41-AAA4-C1DA79F82E21}" destId="{AB660A13-ADD8-A549-8F0D-EDEA1AD69B25}" srcOrd="0" destOrd="0" parTransId="{89343E30-10FF-D34E-8C4E-D74380EA0E6F}" sibTransId="{836E854E-80BD-9440-950A-BAAEAA93300D}"/>
    <dgm:cxn modelId="{C1A97BFE-44BE-2C4C-9293-77E8DE32E98A}" srcId="{5B417701-D79F-4F4B-88D5-7D71046B211F}" destId="{AA74C8E7-E69A-8F45-A09F-3432094615B3}" srcOrd="0" destOrd="0" parTransId="{B3FDDBCD-BE9E-0249-968B-AA3242972709}" sibTransId="{DFE83880-7B15-4D40-85E0-010717FA9886}"/>
    <dgm:cxn modelId="{841E86DF-629A-C843-910E-1E563EB2349F}" type="presParOf" srcId="{9E9BF4A6-FEC3-F34C-B9D6-F259289187DD}" destId="{BB42DEF2-8694-DA41-9A86-1D4956EF347A}" srcOrd="0" destOrd="0" presId="urn:microsoft.com/office/officeart/2005/8/layout/vList6"/>
    <dgm:cxn modelId="{B2380F87-DA76-214C-A149-FF236532D89C}" type="presParOf" srcId="{BB42DEF2-8694-DA41-9A86-1D4956EF347A}" destId="{DEE99474-8AE7-7040-BECD-258D1BB17EC4}" srcOrd="0" destOrd="0" presId="urn:microsoft.com/office/officeart/2005/8/layout/vList6"/>
    <dgm:cxn modelId="{59290C2B-2E1C-3D4D-913B-BE309CEBFE5C}" type="presParOf" srcId="{BB42DEF2-8694-DA41-9A86-1D4956EF347A}" destId="{9C70C45C-7027-D442-8E47-66B66B187D63}" srcOrd="1" destOrd="0" presId="urn:microsoft.com/office/officeart/2005/8/layout/vList6"/>
    <dgm:cxn modelId="{4CD4D610-C9D5-184F-9F1D-9E92E512BC57}" type="presParOf" srcId="{9E9BF4A6-FEC3-F34C-B9D6-F259289187DD}" destId="{8A47EDF9-BC9B-6846-8198-C0B20F10B59C}" srcOrd="1" destOrd="0" presId="urn:microsoft.com/office/officeart/2005/8/layout/vList6"/>
    <dgm:cxn modelId="{FE3B47C1-90EF-1F45-8E2D-E23405F44DC6}" type="presParOf" srcId="{9E9BF4A6-FEC3-F34C-B9D6-F259289187DD}" destId="{F7625ED1-45A4-F045-8E7F-E289EA8CB2E4}" srcOrd="2" destOrd="0" presId="urn:microsoft.com/office/officeart/2005/8/layout/vList6"/>
    <dgm:cxn modelId="{C77E5EEF-FCCE-284C-B9A9-CA803358FA59}" type="presParOf" srcId="{F7625ED1-45A4-F045-8E7F-E289EA8CB2E4}" destId="{7649DDFF-5933-3A40-9EAC-204D383226CE}" srcOrd="0" destOrd="0" presId="urn:microsoft.com/office/officeart/2005/8/layout/vList6"/>
    <dgm:cxn modelId="{5E12F604-9283-4B4E-B1A2-7FC79CDD2339}" type="presParOf" srcId="{F7625ED1-45A4-F045-8E7F-E289EA8CB2E4}" destId="{99672739-A0E7-E447-9546-F7AF7F660ED7}" srcOrd="1" destOrd="0" presId="urn:microsoft.com/office/officeart/2005/8/layout/vList6"/>
    <dgm:cxn modelId="{6C31DCE9-B155-2642-9322-96A01D739C7B}" type="presParOf" srcId="{9E9BF4A6-FEC3-F34C-B9D6-F259289187DD}" destId="{F4BA103B-91AA-9843-8097-4FD462608604}" srcOrd="3" destOrd="0" presId="urn:microsoft.com/office/officeart/2005/8/layout/vList6"/>
    <dgm:cxn modelId="{3BE376B6-C834-CA49-8EA6-AEB29359D760}" type="presParOf" srcId="{9E9BF4A6-FEC3-F34C-B9D6-F259289187DD}" destId="{67AEA386-3EDA-8F43-A8ED-B0EA6ABDE656}" srcOrd="4" destOrd="0" presId="urn:microsoft.com/office/officeart/2005/8/layout/vList6"/>
    <dgm:cxn modelId="{A53C1413-725B-C742-9917-A5EBD71B0960}" type="presParOf" srcId="{67AEA386-3EDA-8F43-A8ED-B0EA6ABDE656}" destId="{DABDE838-E6E6-5C44-9212-28C1670F6F99}" srcOrd="0" destOrd="0" presId="urn:microsoft.com/office/officeart/2005/8/layout/vList6"/>
    <dgm:cxn modelId="{4780C6CD-B93E-4A40-A4E2-950433BD3FBC}" type="presParOf" srcId="{67AEA386-3EDA-8F43-A8ED-B0EA6ABDE656}" destId="{F6E246FF-95F6-0F41-936A-D62129FCE7BE}" srcOrd="1" destOrd="0" presId="urn:microsoft.com/office/officeart/2005/8/layout/vList6"/>
    <dgm:cxn modelId="{32AC9E96-93AB-4042-8DB7-7AB3B0A419D7}" type="presParOf" srcId="{9E9BF4A6-FEC3-F34C-B9D6-F259289187DD}" destId="{F7825405-54B1-144C-8323-62D519A5BC74}" srcOrd="5" destOrd="0" presId="urn:microsoft.com/office/officeart/2005/8/layout/vList6"/>
    <dgm:cxn modelId="{CA243C0C-2F01-8248-B415-6A34F9AD8CA7}" type="presParOf" srcId="{9E9BF4A6-FEC3-F34C-B9D6-F259289187DD}" destId="{C8571A92-0C29-7641-98B4-A89A4A385181}" srcOrd="6" destOrd="0" presId="urn:microsoft.com/office/officeart/2005/8/layout/vList6"/>
    <dgm:cxn modelId="{508DAB51-CADF-1E4B-AC89-76F943FCB57D}" type="presParOf" srcId="{C8571A92-0C29-7641-98B4-A89A4A385181}" destId="{BFFEC76F-9656-724F-AFC4-DB0CD8FE4CCD}" srcOrd="0" destOrd="0" presId="urn:microsoft.com/office/officeart/2005/8/layout/vList6"/>
    <dgm:cxn modelId="{6BC6D966-E046-A945-8F42-142F82388D89}" type="presParOf" srcId="{C8571A92-0C29-7641-98B4-A89A4A385181}" destId="{132561D5-0E9C-6C4E-9E87-1854216FA6E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C45C-7027-D442-8E47-66B66B187D63}">
      <dsp:nvSpPr>
        <dsp:cNvPr id="0" name=""/>
        <dsp:cNvSpPr/>
      </dsp:nvSpPr>
      <dsp:spPr>
        <a:xfrm>
          <a:off x="4340013" y="1467"/>
          <a:ext cx="6510019" cy="11639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t>Conflict of Interest Program</a:t>
          </a:r>
        </a:p>
        <a:p>
          <a:pPr marL="228600" lvl="1" indent="-228600" algn="l" defTabSz="977900">
            <a:lnSpc>
              <a:spcPct val="90000"/>
            </a:lnSpc>
            <a:spcBef>
              <a:spcPct val="0"/>
            </a:spcBef>
            <a:spcAft>
              <a:spcPct val="15000"/>
            </a:spcAft>
            <a:buChar char="•"/>
          </a:pPr>
          <a:r>
            <a:rPr lang="en-US" sz="2200" kern="1200" err="1"/>
            <a:t>COIAC@ucsf.edu</a:t>
          </a:r>
          <a:r>
            <a:rPr lang="en-US" sz="2200" kern="1200"/>
            <a:t> </a:t>
          </a:r>
        </a:p>
      </dsp:txBody>
      <dsp:txXfrm>
        <a:off x="4340013" y="146964"/>
        <a:ext cx="6073528" cy="872982"/>
      </dsp:txXfrm>
    </dsp:sp>
    <dsp:sp modelId="{DEE99474-8AE7-7040-BECD-258D1BB17EC4}">
      <dsp:nvSpPr>
        <dsp:cNvPr id="0" name=""/>
        <dsp:cNvSpPr/>
      </dsp:nvSpPr>
      <dsp:spPr>
        <a:xfrm>
          <a:off x="0" y="1467"/>
          <a:ext cx="4340013" cy="116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Conflict of Interest</a:t>
          </a:r>
        </a:p>
      </dsp:txBody>
      <dsp:txXfrm>
        <a:off x="56821" y="58288"/>
        <a:ext cx="4226371" cy="1050334"/>
      </dsp:txXfrm>
    </dsp:sp>
    <dsp:sp modelId="{99672739-A0E7-E447-9546-F7AF7F660ED7}">
      <dsp:nvSpPr>
        <dsp:cNvPr id="0" name=""/>
        <dsp:cNvSpPr/>
      </dsp:nvSpPr>
      <dsp:spPr>
        <a:xfrm>
          <a:off x="4340013" y="1281841"/>
          <a:ext cx="6510019" cy="11639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t>Outside Activity Tracking System</a:t>
          </a:r>
        </a:p>
        <a:p>
          <a:pPr marL="228600" lvl="1" indent="-228600" algn="l" defTabSz="977900">
            <a:lnSpc>
              <a:spcPct val="90000"/>
            </a:lnSpc>
            <a:spcBef>
              <a:spcPct val="0"/>
            </a:spcBef>
            <a:spcAft>
              <a:spcPct val="15000"/>
            </a:spcAft>
            <a:buChar char="•"/>
          </a:pPr>
          <a:r>
            <a:rPr lang="en-US" sz="2200" kern="1200"/>
            <a:t>Dept Chair or </a:t>
          </a:r>
          <a:r>
            <a:rPr lang="en-US" sz="2200" kern="1200" err="1"/>
            <a:t>academicaffairs.ucsf.edu</a:t>
          </a:r>
          <a:r>
            <a:rPr lang="en-US" sz="2200" kern="1200"/>
            <a:t>/oats/</a:t>
          </a:r>
        </a:p>
      </dsp:txBody>
      <dsp:txXfrm>
        <a:off x="4340013" y="1427338"/>
        <a:ext cx="6073528" cy="872982"/>
      </dsp:txXfrm>
    </dsp:sp>
    <dsp:sp modelId="{7649DDFF-5933-3A40-9EAC-204D383226CE}">
      <dsp:nvSpPr>
        <dsp:cNvPr id="0" name=""/>
        <dsp:cNvSpPr/>
      </dsp:nvSpPr>
      <dsp:spPr>
        <a:xfrm>
          <a:off x="0" y="1281841"/>
          <a:ext cx="4340013" cy="116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Conflict of Commitment</a:t>
          </a:r>
        </a:p>
      </dsp:txBody>
      <dsp:txXfrm>
        <a:off x="56821" y="1338662"/>
        <a:ext cx="4226371" cy="1050334"/>
      </dsp:txXfrm>
    </dsp:sp>
    <dsp:sp modelId="{F6E246FF-95F6-0F41-936A-D62129FCE7BE}">
      <dsp:nvSpPr>
        <dsp:cNvPr id="0" name=""/>
        <dsp:cNvSpPr/>
      </dsp:nvSpPr>
      <dsp:spPr>
        <a:xfrm>
          <a:off x="4340013" y="2562215"/>
          <a:ext cx="6510019" cy="11639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t>Export Control Officer</a:t>
          </a:r>
          <a:r>
            <a:rPr lang="en-US" sz="2200" kern="1200"/>
            <a:t>: Brian </a:t>
          </a:r>
          <a:r>
            <a:rPr lang="en-US" sz="2200" kern="1200" err="1"/>
            <a:t>Warshawsky</a:t>
          </a:r>
          <a:endParaRPr lang="en-US" sz="2200" kern="1200"/>
        </a:p>
        <a:p>
          <a:pPr marL="228600" lvl="1" indent="-228600" algn="l" defTabSz="977900">
            <a:lnSpc>
              <a:spcPct val="90000"/>
            </a:lnSpc>
            <a:spcBef>
              <a:spcPct val="0"/>
            </a:spcBef>
            <a:spcAft>
              <a:spcPct val="15000"/>
            </a:spcAft>
            <a:buChar char="•"/>
          </a:pPr>
          <a:r>
            <a:rPr lang="en-US" sz="2200" kern="1200" err="1"/>
            <a:t>ExportControl@ucsf.edu</a:t>
          </a:r>
          <a:endParaRPr lang="en-US" sz="2200" kern="1200"/>
        </a:p>
      </dsp:txBody>
      <dsp:txXfrm>
        <a:off x="4340013" y="2707712"/>
        <a:ext cx="6073528" cy="872982"/>
      </dsp:txXfrm>
    </dsp:sp>
    <dsp:sp modelId="{DABDE838-E6E6-5C44-9212-28C1670F6F99}">
      <dsp:nvSpPr>
        <dsp:cNvPr id="0" name=""/>
        <dsp:cNvSpPr/>
      </dsp:nvSpPr>
      <dsp:spPr>
        <a:xfrm>
          <a:off x="0" y="2562215"/>
          <a:ext cx="4340013" cy="116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Export Control</a:t>
          </a:r>
        </a:p>
      </dsp:txBody>
      <dsp:txXfrm>
        <a:off x="56821" y="2619036"/>
        <a:ext cx="4226371" cy="1050334"/>
      </dsp:txXfrm>
    </dsp:sp>
    <dsp:sp modelId="{132561D5-0E9C-6C4E-9E87-1854216FA6E2}">
      <dsp:nvSpPr>
        <dsp:cNvPr id="0" name=""/>
        <dsp:cNvSpPr/>
      </dsp:nvSpPr>
      <dsp:spPr>
        <a:xfrm>
          <a:off x="4340013" y="3844056"/>
          <a:ext cx="6510019" cy="11639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a:t>International Students and Scholars Office</a:t>
          </a:r>
        </a:p>
        <a:p>
          <a:pPr marL="228600" lvl="1" indent="-228600" algn="l" defTabSz="977900">
            <a:lnSpc>
              <a:spcPct val="90000"/>
            </a:lnSpc>
            <a:spcBef>
              <a:spcPct val="0"/>
            </a:spcBef>
            <a:spcAft>
              <a:spcPct val="15000"/>
            </a:spcAft>
            <a:buChar char="•"/>
          </a:pPr>
          <a:r>
            <a:rPr lang="en-US" sz="2200" kern="1200" err="1"/>
            <a:t>isso.ucsf.edu</a:t>
          </a:r>
          <a:r>
            <a:rPr lang="en-US" sz="2200" kern="1200"/>
            <a:t>/</a:t>
          </a:r>
          <a:r>
            <a:rPr lang="en-US" sz="2200" kern="1200" err="1"/>
            <a:t>isso</a:t>
          </a:r>
          <a:r>
            <a:rPr lang="en-US" sz="2200" kern="1200"/>
            <a:t>-team</a:t>
          </a:r>
        </a:p>
      </dsp:txBody>
      <dsp:txXfrm>
        <a:off x="4340013" y="3989553"/>
        <a:ext cx="6073528" cy="872982"/>
      </dsp:txXfrm>
    </dsp:sp>
    <dsp:sp modelId="{BFFEC76F-9656-724F-AFC4-DB0CD8FE4CCD}">
      <dsp:nvSpPr>
        <dsp:cNvPr id="0" name=""/>
        <dsp:cNvSpPr/>
      </dsp:nvSpPr>
      <dsp:spPr>
        <a:xfrm>
          <a:off x="0" y="3842589"/>
          <a:ext cx="4340013" cy="1163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International Visitors</a:t>
          </a:r>
        </a:p>
      </dsp:txBody>
      <dsp:txXfrm>
        <a:off x="56821" y="3899410"/>
        <a:ext cx="4226371" cy="105033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69963" y="8863085"/>
            <a:ext cx="2723860" cy="137851"/>
          </a:xfrm>
          <a:prstGeom prst="rect">
            <a:avLst/>
          </a:prstGeom>
        </p:spPr>
        <p:txBody>
          <a:bodyPr vert="horz" wrap="square" lIns="0" tIns="0" rIns="0" bIns="0" rtlCol="0" anchor="t" anchorCtr="0"/>
          <a:lstStyle>
            <a:lvl1pPr algn="l">
              <a:defRPr sz="800"/>
            </a:lvl1pPr>
          </a:lstStyle>
          <a:p>
            <a:pPr>
              <a:lnSpc>
                <a:spcPct val="95000"/>
              </a:lnSpc>
            </a:pPr>
            <a:endParaRPr lang="en-US">
              <a:latin typeface="Arial" pitchFamily="34" charset="0"/>
              <a:cs typeface="Arial" pitchFamily="34" charset="0"/>
            </a:endParaRPr>
          </a:p>
        </p:txBody>
      </p:sp>
      <p:sp>
        <p:nvSpPr>
          <p:cNvPr id="7" name="Date Placeholder 2"/>
          <p:cNvSpPr>
            <a:spLocks noGrp="1"/>
          </p:cNvSpPr>
          <p:nvPr>
            <p:ph type="dt" idx="1"/>
          </p:nvPr>
        </p:nvSpPr>
        <p:spPr>
          <a:xfrm>
            <a:off x="1225963" y="8856576"/>
            <a:ext cx="899694" cy="146304"/>
          </a:xfrm>
          <a:prstGeom prst="rect">
            <a:avLst/>
          </a:prstGeom>
        </p:spPr>
        <p:txBody>
          <a:bodyPr vert="horz" lIns="0" tIns="0" rIns="0" bIns="0" rtlCol="0"/>
          <a:lstStyle>
            <a:lvl1pPr algn="r">
              <a:defRPr sz="800"/>
            </a:lvl1pPr>
          </a:lstStyle>
          <a:p>
            <a:pPr algn="l"/>
            <a:fld id="{3B5BEBB7-53E8-4801-94AD-257DAFA827D5}"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cxnSp>
        <p:nvCxnSpPr>
          <p:cNvPr id="44" name="Straight Connector 43"/>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51318" y="8857104"/>
            <a:ext cx="566413"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48"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2125" y="400050"/>
            <a:ext cx="61960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51074" y="4080297"/>
            <a:ext cx="6093589" cy="4480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Header Placeholder 1"/>
          <p:cNvSpPr>
            <a:spLocks noGrp="1"/>
          </p:cNvSpPr>
          <p:nvPr>
            <p:ph type="hdr" sz="quarter"/>
          </p:nvPr>
        </p:nvSpPr>
        <p:spPr>
          <a:xfrm>
            <a:off x="2276837" y="8863085"/>
            <a:ext cx="2723860" cy="137851"/>
          </a:xfrm>
          <a:prstGeom prst="rect">
            <a:avLst/>
          </a:prstGeom>
        </p:spPr>
        <p:txBody>
          <a:bodyPr vert="horz" wrap="square" lIns="0" tIns="0" rIns="0" bIns="0" rtlCol="0" anchor="t" anchorCtr="0"/>
          <a:lstStyle>
            <a:lvl1pPr algn="l">
              <a:defRPr sz="800" i="0"/>
            </a:lvl1pPr>
          </a:lstStyle>
          <a:p>
            <a:pPr>
              <a:lnSpc>
                <a:spcPct val="95000"/>
              </a:lnSpc>
            </a:pPr>
            <a:endParaRPr lang="en-US">
              <a:latin typeface="Arial" pitchFamily="34" charset="0"/>
              <a:cs typeface="Arial" pitchFamily="34" charset="0"/>
            </a:endParaRPr>
          </a:p>
        </p:txBody>
      </p:sp>
      <p:sp>
        <p:nvSpPr>
          <p:cNvPr id="12" name="Date Placeholder 2"/>
          <p:cNvSpPr>
            <a:spLocks noGrp="1"/>
          </p:cNvSpPr>
          <p:nvPr>
            <p:ph type="dt" idx="1"/>
          </p:nvPr>
        </p:nvSpPr>
        <p:spPr>
          <a:xfrm>
            <a:off x="1232836" y="8856576"/>
            <a:ext cx="899694" cy="146304"/>
          </a:xfrm>
          <a:prstGeom prst="rect">
            <a:avLst/>
          </a:prstGeom>
        </p:spPr>
        <p:txBody>
          <a:bodyPr vert="horz" lIns="0" tIns="0" rIns="0" bIns="0" rtlCol="0"/>
          <a:lstStyle>
            <a:lvl1pPr algn="r">
              <a:defRPr sz="800" i="0"/>
            </a:lvl1p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28" name="Slide Number Placeholder 6"/>
          <p:cNvSpPr>
            <a:spLocks noGrp="1"/>
          </p:cNvSpPr>
          <p:nvPr>
            <p:ph type="sldNum" sz="quarter" idx="5"/>
          </p:nvPr>
        </p:nvSpPr>
        <p:spPr>
          <a:xfrm>
            <a:off x="458192" y="8857104"/>
            <a:ext cx="566413"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a:latin typeface="Arial" pitchFamily="34" charset="0"/>
              <a:cs typeface="Arial" pitchFamily="34" charset="0"/>
            </a:endParaRPr>
          </a:p>
        </p:txBody>
      </p:sp>
      <p:cxnSp>
        <p:nvCxnSpPr>
          <p:cNvPr id="29" name="Straight Connector 28"/>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48"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ftr="0"/>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1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grants.nih.gov/grants/guide/notice-files/NOT-OD-19-114.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grants.nih.gov/faqs#/other-support-and-foreign-components.htm?anchor=question5619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sr.ucsf.edu/content/academic-senate-95-rul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0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25"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grants.nih.gov/faqs#/other-support-and-foreign-components.htm?anchor=question562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0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0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6"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grants.nih.gov/faqs#/other-support-and-foreign-components.htm?anchor=question56197"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193"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10"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grants.nih.gov/grants/guide/notice-files/NOT-OD-19-114.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10"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grants.nih.gov/grants/guide/notice-files/NOT-OD-19-114.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51550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select an existing document it will convert to the new format</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11</a:t>
            </a:fld>
            <a:endParaRPr lang="en-US">
              <a:latin typeface="Arial" pitchFamily="34" charset="0"/>
              <a:cs typeface="Arial" pitchFamily="34" charset="0"/>
            </a:endParaRPr>
          </a:p>
        </p:txBody>
      </p:sp>
    </p:spTree>
    <p:extLst>
      <p:ext uri="{BB962C8B-B14F-4D97-AF65-F5344CB8AC3E}">
        <p14:creationId xmlns:p14="http://schemas.microsoft.com/office/powerpoint/2010/main" val="285751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 out that there is a link to the full instructions from </a:t>
            </a:r>
            <a:r>
              <a:rPr lang="en-US" err="1"/>
              <a:t>sciENcv</a:t>
            </a:r>
            <a:r>
              <a:rPr lang="en-US"/>
              <a:t> at the top</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12</a:t>
            </a:fld>
            <a:endParaRPr lang="en-US">
              <a:latin typeface="Arial" pitchFamily="34" charset="0"/>
              <a:cs typeface="Arial" pitchFamily="34" charset="0"/>
            </a:endParaRPr>
          </a:p>
        </p:txBody>
      </p:sp>
    </p:spTree>
    <p:extLst>
      <p:ext uri="{BB962C8B-B14F-4D97-AF65-F5344CB8AC3E}">
        <p14:creationId xmlns:p14="http://schemas.microsoft.com/office/powerpoint/2010/main" val="98233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format in </a:t>
            </a:r>
            <a:r>
              <a:rPr lang="en-US" err="1"/>
              <a:t>sciENcv</a:t>
            </a:r>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Tree>
    <p:extLst>
      <p:ext uri="{BB962C8B-B14F-4D97-AF65-F5344CB8AC3E}">
        <p14:creationId xmlns:p14="http://schemas.microsoft.com/office/powerpoint/2010/main" val="222139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 out that there is a link to the full instructions from </a:t>
            </a:r>
            <a:r>
              <a:rPr lang="en-US" err="1"/>
              <a:t>sciENcv</a:t>
            </a:r>
            <a:endParaRPr lang="en-US"/>
          </a:p>
          <a:p>
            <a:r>
              <a:rPr lang="en-US"/>
              <a:t>Can add a delegate under profile to assist in creating documents</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Tree>
    <p:extLst>
      <p:ext uri="{BB962C8B-B14F-4D97-AF65-F5344CB8AC3E}">
        <p14:creationId xmlns:p14="http://schemas.microsoft.com/office/powerpoint/2010/main" val="145907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hlinkClick r:id="rId3"/>
            </a:endParaRPr>
          </a:p>
          <a:p>
            <a:endParaRPr lang="en-US" b="1">
              <a:hlinkClick r:id="rId3"/>
            </a:endParaRPr>
          </a:p>
          <a:p>
            <a:endParaRPr lang="en-US" b="1">
              <a:hlinkClick r:id="rId3"/>
            </a:endParaRPr>
          </a:p>
          <a:p>
            <a:endParaRPr lang="en-US" b="1">
              <a:hlinkClick r:id="rId3"/>
            </a:endParaRPr>
          </a:p>
          <a:p>
            <a:endParaRPr lang="en-US" b="1">
              <a:hlinkClick r:id="rId3"/>
            </a:endParaRPr>
          </a:p>
          <a:p>
            <a:r>
              <a:rPr lang="en-US" b="1">
                <a:hlinkClick r:id="rId3"/>
              </a:rPr>
              <a:t>15. Do outside consulting activities have to be reported in Other Support? </a:t>
            </a:r>
            <a:r>
              <a:rPr lang="en-US" b="1" cap="all">
                <a:hlinkClick r:id="rId3"/>
              </a:rPr>
              <a:t>NEW</a:t>
            </a:r>
            <a:endParaRPr lang="en-US"/>
          </a:p>
          <a:p>
            <a:r>
              <a:rPr lang="en-US"/>
              <a:t>Consulting or professional service arrangements that do not involve research do not need to be reported, as the type of work conducted is not typically considered to be a resource available in support of an individual’s research endeavors. When the researcher will be conducting research as part of the consulting activities, they must report it as Other Support.</a:t>
            </a:r>
          </a:p>
          <a:p>
            <a:endParaRPr lang="en-US"/>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A96B42E-9EC9-4B15-AC13-6EE1933E44B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15</a:t>
            </a:fld>
            <a:endParaRPr lang="en-US">
              <a:latin typeface="Arial" pitchFamily="34" charset="0"/>
              <a:cs typeface="Arial" pitchFamily="34" charset="0"/>
            </a:endParaRPr>
          </a:p>
        </p:txBody>
      </p:sp>
    </p:spTree>
    <p:extLst>
      <p:ext uri="{BB962C8B-B14F-4D97-AF65-F5344CB8AC3E}">
        <p14:creationId xmlns:p14="http://schemas.microsoft.com/office/powerpoint/2010/main" val="303992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Arial" pitchFamily="34" charset="0"/>
                <a:ea typeface="+mn-ea"/>
                <a:cs typeface="Arial" pitchFamily="34" charset="0"/>
                <a:hlinkClick r:id="rId3"/>
              </a:rPr>
              <a:t>16. Should a researcher include start-up support provided by the applicant organization in Other Support? </a:t>
            </a:r>
            <a:r>
              <a:rPr lang="en-US" sz="1200" b="1" i="0" u="none" strike="noStrike" kern="1200" cap="all">
                <a:solidFill>
                  <a:schemeClr val="tx1"/>
                </a:solidFill>
                <a:effectLst/>
                <a:latin typeface="Arial" pitchFamily="34" charset="0"/>
                <a:ea typeface="+mn-ea"/>
                <a:cs typeface="Arial" pitchFamily="34" charset="0"/>
                <a:hlinkClick r:id="rId3"/>
              </a:rPr>
              <a:t>NEW</a:t>
            </a:r>
            <a:endParaRPr lang="en-US" sz="1200" b="0" i="0" kern="1200">
              <a:solidFill>
                <a:schemeClr val="tx1"/>
              </a:solidFill>
              <a:effectLst/>
              <a:latin typeface="Arial" pitchFamily="34" charset="0"/>
              <a:ea typeface="+mn-ea"/>
              <a:cs typeface="Arial" pitchFamily="34" charset="0"/>
            </a:endParaRPr>
          </a:p>
          <a:p>
            <a:r>
              <a:rPr lang="en-US" sz="1200" b="0" i="0" kern="1200">
                <a:solidFill>
                  <a:schemeClr val="tx1"/>
                </a:solidFill>
                <a:effectLst/>
                <a:latin typeface="Arial" pitchFamily="34" charset="0"/>
                <a:ea typeface="+mn-ea"/>
                <a:cs typeface="Arial" pitchFamily="34" charset="0"/>
              </a:rPr>
              <a:t>Start-up packages provided to the researcher from the applicant organization are not included in Other Support. Start-up packages from outside organizations, including foreign entities, must be included in Other Support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16</a:t>
            </a:fld>
            <a:endParaRPr lang="en-US">
              <a:latin typeface="Arial" pitchFamily="34" charset="0"/>
              <a:cs typeface="Arial" pitchFamily="34" charset="0"/>
            </a:endParaRPr>
          </a:p>
        </p:txBody>
      </p:sp>
    </p:spTree>
    <p:extLst>
      <p:ext uri="{BB962C8B-B14F-4D97-AF65-F5344CB8AC3E}">
        <p14:creationId xmlns:p14="http://schemas.microsoft.com/office/powerpoint/2010/main" val="109269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26. I am a Principal Investigator on an NIH award to a domestic university and have an unpaid appointment at a foreign university. At the foreign site I have access to lab space, research materials, and staff. Should I report this as Other Support?</a:t>
            </a:r>
            <a:endParaRPr lang="en-US"/>
          </a:p>
          <a:p>
            <a:r>
              <a:rPr lang="en-US"/>
              <a:t>Yes. While the researcher is not receiving monetary compensation, the lab space, materials, and staff are resources made available to them in support of and/or related to their research efforts. Other payments, such as travel or living expenses must also be reported. As outlined in </a:t>
            </a:r>
            <a:r>
              <a:rPr lang="en-US">
                <a:hlinkClick r:id="rId4"/>
              </a:rPr>
              <a:t>NOT-OD-19-114</a:t>
            </a:r>
            <a:r>
              <a:rPr lang="en-US"/>
              <a:t> this appointment must be reported as Other Support. NIH requires applicants to list all positions and scientific appointments both domestic and foreign held by senior/key personnel that are relevant to an application including affiliations with foreign entities or governments. This includes titled academic, professional, or institutional appointments whether or not remuneration is received, and whether full-time, part-time, or voluntary (including adjunct, visiting, or honorary).</a:t>
            </a:r>
          </a:p>
          <a:p>
            <a:endParaRPr lang="en-US"/>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D45CAC4A-5F08-4C5A-AFF8-FF2574F196B9}"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17</a:t>
            </a:fld>
            <a:endParaRPr lang="en-US">
              <a:latin typeface="Arial" pitchFamily="34" charset="0"/>
              <a:cs typeface="Arial" pitchFamily="34" charset="0"/>
            </a:endParaRPr>
          </a:p>
        </p:txBody>
      </p:sp>
    </p:spTree>
    <p:extLst>
      <p:ext uri="{BB962C8B-B14F-4D97-AF65-F5344CB8AC3E}">
        <p14:creationId xmlns:p14="http://schemas.microsoft.com/office/powerpoint/2010/main" val="190670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Links?</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18</a:t>
            </a:fld>
            <a:endParaRPr lang="en-US">
              <a:latin typeface="Arial" pitchFamily="34" charset="0"/>
              <a:cs typeface="Arial" pitchFamily="34" charset="0"/>
            </a:endParaRPr>
          </a:p>
        </p:txBody>
      </p:sp>
    </p:spTree>
    <p:extLst>
      <p:ext uri="{BB962C8B-B14F-4D97-AF65-F5344CB8AC3E}">
        <p14:creationId xmlns:p14="http://schemas.microsoft.com/office/powerpoint/2010/main" val="155454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DEBF6A39-5A3C-4CB7-A4B5-CFDE47DA3006}"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20</a:t>
            </a:fld>
            <a:endParaRPr lang="en-US">
              <a:latin typeface="Arial" pitchFamily="34" charset="0"/>
              <a:cs typeface="Arial" pitchFamily="34" charset="0"/>
            </a:endParaRPr>
          </a:p>
        </p:txBody>
      </p:sp>
    </p:spTree>
    <p:extLst>
      <p:ext uri="{BB962C8B-B14F-4D97-AF65-F5344CB8AC3E}">
        <p14:creationId xmlns:p14="http://schemas.microsoft.com/office/powerpoint/2010/main" val="94020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95268" lvl="1" indent="0">
              <a:buClr>
                <a:srgbClr val="EC1848"/>
              </a:buClr>
              <a:buNone/>
            </a:pPr>
            <a:r>
              <a:rPr lang="en-US" sz="2400"/>
              <a:t>NIH definition of gift: </a:t>
            </a:r>
          </a:p>
          <a:p>
            <a:pPr marL="295268" lvl="1" indent="0">
              <a:buClr>
                <a:srgbClr val="EC1848"/>
              </a:buClr>
              <a:buNone/>
            </a:pPr>
            <a:r>
              <a:rPr lang="en-US"/>
              <a:t>resources provided where there is no expectation of anything (e.g., time, services, specific research activities, money, etc.) in return.</a:t>
            </a:r>
            <a:endParaRPr lang="en-US" sz="2400"/>
          </a:p>
          <a:p>
            <a:endParaRPr lang="en-US"/>
          </a:p>
          <a:p>
            <a:r>
              <a:rPr lang="en-US" b="1">
                <a:hlinkClick r:id="rId3"/>
              </a:rPr>
              <a:t>21. Do core facilities or shared equipment need to be included in Other Support? </a:t>
            </a:r>
            <a:r>
              <a:rPr lang="en-US" b="1" cap="all">
                <a:hlinkClick r:id="rId3"/>
              </a:rPr>
              <a:t>NEW</a:t>
            </a:r>
            <a:endParaRPr lang="en-US"/>
          </a:p>
          <a:p>
            <a:pPr fontAlgn="base"/>
            <a:r>
              <a:rPr lang="en-US"/>
              <a:t>No. Other Support includes resources uniquely available to the researcher and does not include institutional resources that are made broadly available to faculty and staff.</a:t>
            </a:r>
          </a:p>
          <a:p>
            <a:pPr fontAlgn="base"/>
            <a:endParaRPr lang="en-US"/>
          </a:p>
          <a:p>
            <a:pPr fontAlgn="base"/>
            <a:endParaRPr lang="en-US"/>
          </a:p>
          <a:p>
            <a:pPr fontAlgn="base"/>
            <a:r>
              <a:rPr lang="en-US"/>
              <a:t>PLEASE NOTE--- IF the shared facility or core is used in the submitted application – must be included in the Facilities and Resource section of the application  - we will discuss further later on</a:t>
            </a:r>
          </a:p>
          <a:p>
            <a:endParaRPr lang="en-US"/>
          </a:p>
          <a:p>
            <a:endParaRPr lang="en-US"/>
          </a:p>
          <a:p>
            <a:r>
              <a:rPr lang="en-US" b="1">
                <a:hlinkClick r:id="rId4"/>
              </a:rPr>
              <a:t>16. Should a researcher include start-up support provided by the applicant organization in Other Support? </a:t>
            </a:r>
            <a:r>
              <a:rPr lang="en-US" b="1" cap="all">
                <a:hlinkClick r:id="rId4"/>
              </a:rPr>
              <a:t>NEW</a:t>
            </a:r>
            <a:endParaRPr lang="en-US"/>
          </a:p>
          <a:p>
            <a:r>
              <a:rPr lang="en-US"/>
              <a:t>Start-up packages provided to the researcher from the applicant organization are not included in Other Support. Start-up packages from outside organizations, including foreign entities, must be included in Other Support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34856610-C69D-4ACD-95CC-D88032CF44A4}"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21</a:t>
            </a:fld>
            <a:endParaRPr lang="en-US">
              <a:latin typeface="Arial" pitchFamily="34" charset="0"/>
              <a:cs typeface="Arial" pitchFamily="34" charset="0"/>
            </a:endParaRPr>
          </a:p>
        </p:txBody>
      </p:sp>
    </p:spTree>
    <p:extLst>
      <p:ext uri="{BB962C8B-B14F-4D97-AF65-F5344CB8AC3E}">
        <p14:creationId xmlns:p14="http://schemas.microsoft.com/office/powerpoint/2010/main" val="356763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0" indent="0">
              <a:buNone/>
            </a:pPr>
            <a:endParaRPr lang="en-US" dirty="0"/>
          </a:p>
          <a:p>
            <a:pPr marL="0" indent="0">
              <a:buNone/>
            </a:pPr>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extLst>
      <p:ext uri="{BB962C8B-B14F-4D97-AF65-F5344CB8AC3E}">
        <p14:creationId xmlns:p14="http://schemas.microsoft.com/office/powerpoint/2010/main" val="364190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Why</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a:t>Other support allows </a:t>
            </a:r>
            <a:r>
              <a:rPr lang="en-US" altLang="en-US" sz="1200">
                <a:ea typeface="ＭＳ Ｐゴシック" pitchFamily="34" charset="-128"/>
              </a:rPr>
              <a:t>the Sponsor to do an administrative review before an award is issued</a:t>
            </a: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altLang="en-US" sz="2400">
                <a:ea typeface="ＭＳ Ｐゴシック" pitchFamily="34" charset="-128"/>
              </a:rPr>
              <a:t>Snapshot in time of all the sponsored activities in which identified individuals is engaged</a:t>
            </a:r>
          </a:p>
          <a:p>
            <a:pPr marL="114300" indent="-114300"/>
            <a:endParaRPr lang="en-US"/>
          </a:p>
          <a:p>
            <a:pPr marL="114300" indent="-114300"/>
            <a:r>
              <a:rPr lang="en-US"/>
              <a:t>Sponsor use other support to</a:t>
            </a:r>
          </a:p>
          <a:p>
            <a:pPr marL="400050" lvl="1" indent="-228600">
              <a:buFont typeface="+mj-lt"/>
              <a:buAutoNum type="arabicPeriod"/>
            </a:pPr>
            <a:r>
              <a:rPr lang="en-US"/>
              <a:t>Identify over=commitment of effort. Note that UCSF faculty cannot exceed 95%</a:t>
            </a:r>
          </a:p>
          <a:p>
            <a:pPr marL="400050" lvl="1" indent="-228600">
              <a:buFont typeface="+mj-lt"/>
              <a:buAutoNum type="arabicPeriod"/>
            </a:pPr>
            <a:r>
              <a:rPr lang="en-US"/>
              <a:t>Duplication of support of scientific goals or funding for the same project from other sources</a:t>
            </a:r>
          </a:p>
          <a:p>
            <a:pPr marL="400050" lvl="1" indent="-228600">
              <a:buFont typeface="+mj-lt"/>
              <a:buAutoNum type="arabicPeriod"/>
            </a:pPr>
            <a:endParaRPr lang="en-US"/>
          </a:p>
          <a:p>
            <a:pPr marL="400050" lvl="1" indent="-228600">
              <a:buFont typeface="+mj-lt"/>
              <a:buAutoNum type="arabicPeriod"/>
            </a:pPr>
            <a:endParaRPr lang="en-US"/>
          </a:p>
          <a:p>
            <a:r>
              <a:rPr lang="en-US" b="1">
                <a:solidFill>
                  <a:schemeClr val="bg1">
                    <a:lumMod val="50000"/>
                  </a:schemeClr>
                </a:solidFill>
                <a:ea typeface="Open Sans Regular" charset="0"/>
                <a:cs typeface="Open Sans Regular" charset="0"/>
              </a:rPr>
              <a:t>Over Commitment of Key Personnel</a:t>
            </a:r>
          </a:p>
          <a:p>
            <a:pPr marL="285750" indent="-285750">
              <a:buFont typeface="Arial" panose="020B0604020202020204" pitchFamily="34" charset="0"/>
              <a:buChar char="•"/>
            </a:pPr>
            <a:r>
              <a:rPr lang="en-US">
                <a:solidFill>
                  <a:schemeClr val="bg1">
                    <a:lumMod val="50000"/>
                  </a:schemeClr>
                </a:solidFill>
                <a:ea typeface="Open Sans Regular" charset="0"/>
                <a:cs typeface="Open Sans Regular" charset="0"/>
              </a:rPr>
              <a:t>More than 100% effort when effort for proposal is added to effort from other research active support</a:t>
            </a:r>
          </a:p>
          <a:p>
            <a:pPr marL="285750" indent="-285750">
              <a:buFont typeface="Arial" panose="020B0604020202020204" pitchFamily="34" charset="0"/>
              <a:buChar char="•"/>
            </a:pPr>
            <a:r>
              <a:rPr lang="en-US" altLang="en-US">
                <a:ea typeface="ＭＳ Ｐゴシック" pitchFamily="34" charset="-128"/>
                <a:hlinkClick r:id="rId3"/>
              </a:rPr>
              <a:t>UCSF faculty cannot exceed 95% </a:t>
            </a:r>
            <a:r>
              <a:rPr lang="en-US" altLang="en-US">
                <a:solidFill>
                  <a:schemeClr val="bg1">
                    <a:lumMod val="50000"/>
                  </a:schemeClr>
                </a:solidFill>
                <a:ea typeface="ＭＳ Ｐゴシック" pitchFamily="34" charset="-128"/>
              </a:rPr>
              <a:t>(11.4 calendar)</a:t>
            </a:r>
          </a:p>
          <a:p>
            <a:pPr marL="742950" lvl="1" indent="-285750">
              <a:buFont typeface="Arial" panose="020B0604020202020204" pitchFamily="34" charset="0"/>
              <a:buChar char="•"/>
            </a:pPr>
            <a:r>
              <a:rPr lang="en-US" altLang="en-US">
                <a:solidFill>
                  <a:schemeClr val="bg1">
                    <a:lumMod val="50000"/>
                  </a:schemeClr>
                </a:solidFill>
                <a:ea typeface="ＭＳ Ｐゴシック" pitchFamily="34" charset="-128"/>
              </a:rPr>
              <a:t>In-Residence and Ladder Ranks</a:t>
            </a:r>
          </a:p>
          <a:p>
            <a:pPr marL="742950" lvl="1" indent="-285750">
              <a:buFont typeface="Arial" panose="020B0604020202020204" pitchFamily="34" charset="0"/>
              <a:buChar char="•"/>
            </a:pPr>
            <a:r>
              <a:rPr lang="en-US" altLang="en-US">
                <a:solidFill>
                  <a:schemeClr val="bg1">
                    <a:lumMod val="50000"/>
                  </a:schemeClr>
                </a:solidFill>
                <a:ea typeface="ＭＳ Ｐゴシック" pitchFamily="34" charset="-128"/>
              </a:rPr>
              <a:t>Adjunct during any quarter when submitting a proposal</a:t>
            </a:r>
          </a:p>
          <a:p>
            <a:pPr marL="400050" lvl="1" indent="-228600">
              <a:buFont typeface="+mj-lt"/>
              <a:buAutoNum type="arabicPeriod"/>
            </a:pPr>
            <a:endParaRPr lang="en-US"/>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C13D535-55BA-41F3-8904-62C12F4D670D}"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22</a:t>
            </a:fld>
            <a:endParaRPr lang="en-US">
              <a:latin typeface="Arial" pitchFamily="34" charset="0"/>
              <a:cs typeface="Arial" pitchFamily="34" charset="0"/>
            </a:endParaRPr>
          </a:p>
        </p:txBody>
      </p:sp>
    </p:spTree>
    <p:extLst>
      <p:ext uri="{BB962C8B-B14F-4D97-AF65-F5344CB8AC3E}">
        <p14:creationId xmlns:p14="http://schemas.microsoft.com/office/powerpoint/2010/main" val="2182013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a:solidFill>
                  <a:schemeClr val="tx2">
                    <a:lumMod val="90000"/>
                    <a:lumOff val="10000"/>
                  </a:schemeClr>
                </a:solidFill>
                <a:effectLst/>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New emphasis in the review </a:t>
            </a:r>
          </a:p>
          <a:p>
            <a:endParaRPr lang="en-US" sz="1200" b="1" i="0" u="none" strike="noStrike" kern="1200">
              <a:solidFill>
                <a:schemeClr val="tx1"/>
              </a:solidFill>
              <a:effectLst/>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endParaRPr>
          </a:p>
          <a:p>
            <a:r>
              <a:rPr lang="en-US" sz="1200" b="1" i="0" u="none" strike="noStrike" kern="1200">
                <a:solidFill>
                  <a:schemeClr val="tx1"/>
                </a:solidFill>
                <a:effectLst/>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25. What does NIH evaluate when reviewing Other Support submissions? </a:t>
            </a:r>
            <a:r>
              <a:rPr lang="en-US" sz="1200" b="1" i="0" u="none" strike="noStrike" kern="1200" cap="all">
                <a:solidFill>
                  <a:schemeClr val="tx1"/>
                </a:solidFill>
                <a:effectLst/>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UPDATED</a:t>
            </a:r>
            <a:endParaRPr lang="en-US" sz="1200" b="0" i="0" kern="1200">
              <a:solidFill>
                <a:schemeClr val="tx1"/>
              </a:solidFill>
              <a:effectLst/>
              <a:latin typeface="Arial" pitchFamily="34" charset="0"/>
              <a:ea typeface="+mn-ea"/>
              <a:cs typeface="Arial" pitchFamily="34" charset="0"/>
            </a:endParaRPr>
          </a:p>
          <a:p>
            <a:r>
              <a:rPr lang="en-US" sz="1200" b="0" i="0" kern="1200">
                <a:solidFill>
                  <a:schemeClr val="tx1"/>
                </a:solidFill>
                <a:effectLst/>
                <a:latin typeface="Arial" pitchFamily="34" charset="0"/>
                <a:ea typeface="+mn-ea"/>
                <a:cs typeface="Arial" pitchFamily="34" charset="0"/>
              </a:rPr>
              <a:t>NIH scientific program and grants management staff review Other Support information to ensure that:</a:t>
            </a:r>
          </a:p>
          <a:p>
            <a:r>
              <a:rPr lang="en-US" sz="1200" b="0" i="0" kern="1200">
                <a:solidFill>
                  <a:schemeClr val="tx1"/>
                </a:solidFill>
                <a:effectLst/>
                <a:latin typeface="Arial" pitchFamily="34" charset="0"/>
                <a:ea typeface="+mn-ea"/>
                <a:cs typeface="Arial" pitchFamily="34" charset="0"/>
              </a:rPr>
              <a:t>All resources, domestic or foreign, directly supporting the individual’s research endeavors have been reported</a:t>
            </a:r>
          </a:p>
          <a:p>
            <a:r>
              <a:rPr lang="en-US" sz="1200" b="0" i="0" kern="1200">
                <a:solidFill>
                  <a:schemeClr val="tx1"/>
                </a:solidFill>
                <a:effectLst/>
                <a:latin typeface="Arial" pitchFamily="34" charset="0"/>
                <a:ea typeface="+mn-ea"/>
                <a:cs typeface="Arial" pitchFamily="34" charset="0"/>
              </a:rPr>
              <a:t>Sufficient levels of effort are committed to the project</a:t>
            </a:r>
          </a:p>
          <a:p>
            <a:r>
              <a:rPr lang="en-US" sz="1200" b="0" i="0" kern="1200">
                <a:solidFill>
                  <a:schemeClr val="tx1"/>
                </a:solidFill>
                <a:effectLst/>
                <a:latin typeface="Arial" pitchFamily="34" charset="0"/>
                <a:ea typeface="+mn-ea"/>
                <a:cs typeface="Arial" pitchFamily="34" charset="0"/>
              </a:rPr>
              <a:t>There is no scientific, budgetary, or commitment overlap</a:t>
            </a:r>
          </a:p>
          <a:p>
            <a:r>
              <a:rPr lang="en-US" sz="1200" b="0" i="0" kern="1200">
                <a:solidFill>
                  <a:schemeClr val="tx1"/>
                </a:solidFill>
                <a:effectLst/>
                <a:latin typeface="Arial" pitchFamily="34" charset="0"/>
                <a:ea typeface="+mn-ea"/>
                <a:cs typeface="Arial" pitchFamily="34" charset="0"/>
              </a:rPr>
              <a:t>Only funds necessary to the approved project are included in the award</a:t>
            </a:r>
          </a:p>
          <a:p>
            <a:r>
              <a:rPr lang="en-US" sz="1200" b="0" i="0" kern="1200">
                <a:solidFill>
                  <a:schemeClr val="tx1"/>
                </a:solidFill>
                <a:effectLst/>
                <a:latin typeface="Arial" pitchFamily="34" charset="0"/>
                <a:ea typeface="+mn-ea"/>
                <a:cs typeface="Arial" pitchFamily="34" charset="0"/>
              </a:rPr>
              <a:t>Any foreign resources that meet the definition of a foreign component have received appropriate prior approval.</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C849A6E2-2B8B-4FB1-A7C1-67235893FA8D}"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23</a:t>
            </a:fld>
            <a:endParaRPr lang="en-US">
              <a:latin typeface="Arial" pitchFamily="34" charset="0"/>
              <a:cs typeface="Arial" pitchFamily="34" charset="0"/>
            </a:endParaRPr>
          </a:p>
        </p:txBody>
      </p:sp>
    </p:spTree>
    <p:extLst>
      <p:ext uri="{BB962C8B-B14F-4D97-AF65-F5344CB8AC3E}">
        <p14:creationId xmlns:p14="http://schemas.microsoft.com/office/powerpoint/2010/main" val="104642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a:t>Any foreign resources that meet the definition of a foreign component have received appropriate prior approval.</a:t>
            </a:r>
          </a:p>
          <a:p>
            <a:endParaRPr lang="en-US"/>
          </a:p>
          <a:p>
            <a:endParaRPr lang="en-US"/>
          </a:p>
          <a:p>
            <a:r>
              <a:rPr lang="en-US"/>
              <a:t>THAT IS NOT OS – How it becomes important in the review.  Should either be included in the proposal, or go through the prior approval process to add to the project</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B106400B-0E5F-4B82-B188-C191469826C1}"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24</a:t>
            </a:fld>
            <a:endParaRPr lang="en-US">
              <a:latin typeface="Arial" pitchFamily="34" charset="0"/>
              <a:cs typeface="Arial" pitchFamily="34" charset="0"/>
            </a:endParaRPr>
          </a:p>
        </p:txBody>
      </p:sp>
    </p:spTree>
    <p:extLst>
      <p:ext uri="{BB962C8B-B14F-4D97-AF65-F5344CB8AC3E}">
        <p14:creationId xmlns:p14="http://schemas.microsoft.com/office/powerpoint/2010/main" val="20639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Send in updated Other Support </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25</a:t>
            </a:fld>
            <a:endParaRPr lang="en-US">
              <a:latin typeface="Arial" pitchFamily="34" charset="0"/>
              <a:cs typeface="Arial" pitchFamily="34" charset="0"/>
            </a:endParaRPr>
          </a:p>
        </p:txBody>
      </p:sp>
    </p:spTree>
    <p:extLst>
      <p:ext uri="{BB962C8B-B14F-4D97-AF65-F5344CB8AC3E}">
        <p14:creationId xmlns:p14="http://schemas.microsoft.com/office/powerpoint/2010/main" val="135043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17. When a researcher is including information on a subproject in Other Support, should the researcher provide the total award amount for the overall award, or only the subproject? </a:t>
            </a:r>
            <a:r>
              <a:rPr lang="en-US" b="1" cap="all" dirty="0">
                <a:hlinkClick r:id="rId3"/>
              </a:rPr>
              <a:t>NEW</a:t>
            </a:r>
            <a:endParaRPr lang="en-US" dirty="0"/>
          </a:p>
          <a:p>
            <a:r>
              <a:rPr lang="en-US" dirty="0"/>
              <a:t>For subprojects, recipients should provide the project number and PD/PI name for the overall project. All other information, including total award amount and person months, for the subproject only.</a:t>
            </a:r>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28</a:t>
            </a:fld>
            <a:endParaRPr lang="en-US">
              <a:latin typeface="Arial" pitchFamily="34" charset="0"/>
              <a:cs typeface="Arial" pitchFamily="34" charset="0"/>
            </a:endParaRPr>
          </a:p>
        </p:txBody>
      </p:sp>
    </p:spTree>
    <p:extLst>
      <p:ext uri="{BB962C8B-B14F-4D97-AF65-F5344CB8AC3E}">
        <p14:creationId xmlns:p14="http://schemas.microsoft.com/office/powerpoint/2010/main" val="202651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18. When a researcher works on a subaward to an NIH grant that is awarded to another institution, how should that information be included in Other Support? </a:t>
            </a:r>
            <a:r>
              <a:rPr lang="en-US" b="1" cap="all" dirty="0">
                <a:hlinkClick r:id="rId3"/>
              </a:rPr>
              <a:t>NEW</a:t>
            </a:r>
            <a:endParaRPr lang="en-US" dirty="0"/>
          </a:p>
          <a:p>
            <a:r>
              <a:rPr lang="en-US" dirty="0"/>
              <a:t>The researcher should provide the project number, PD/PI name for the prime award. All other information, including the total award amount and person months, should be specific the subaward.</a:t>
            </a:r>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29</a:t>
            </a:fld>
            <a:endParaRPr lang="en-US">
              <a:latin typeface="Arial" pitchFamily="34" charset="0"/>
              <a:cs typeface="Arial" pitchFamily="34" charset="0"/>
            </a:endParaRPr>
          </a:p>
        </p:txBody>
      </p:sp>
    </p:spTree>
    <p:extLst>
      <p:ext uri="{BB962C8B-B14F-4D97-AF65-F5344CB8AC3E}">
        <p14:creationId xmlns:p14="http://schemas.microsoft.com/office/powerpoint/2010/main" val="25915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2AF5D847-2AAC-44AA-8999-2E731DE7F210}"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30</a:t>
            </a:fld>
            <a:endParaRPr lang="en-US">
              <a:latin typeface="Arial" pitchFamily="34" charset="0"/>
              <a:cs typeface="Arial" pitchFamily="34" charset="0"/>
            </a:endParaRPr>
          </a:p>
        </p:txBody>
      </p:sp>
    </p:spTree>
    <p:extLst>
      <p:ext uri="{BB962C8B-B14F-4D97-AF65-F5344CB8AC3E}">
        <p14:creationId xmlns:p14="http://schemas.microsoft.com/office/powerpoint/2010/main" val="4021448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FBCFE770-2D95-4EBD-B566-BA46E90C23E9}"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32</a:t>
            </a:fld>
            <a:endParaRPr lang="en-US">
              <a:latin typeface="Arial" pitchFamily="34" charset="0"/>
              <a:cs typeface="Arial" pitchFamily="34" charset="0"/>
            </a:endParaRPr>
          </a:p>
        </p:txBody>
      </p:sp>
    </p:spTree>
    <p:extLst>
      <p:ext uri="{BB962C8B-B14F-4D97-AF65-F5344CB8AC3E}">
        <p14:creationId xmlns:p14="http://schemas.microsoft.com/office/powerpoint/2010/main" val="1601492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FBCFE770-2D95-4EBD-B566-BA46E90C23E9}"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33</a:t>
            </a:fld>
            <a:endParaRPr lang="en-US">
              <a:latin typeface="Arial" pitchFamily="34" charset="0"/>
              <a:cs typeface="Arial" pitchFamily="34" charset="0"/>
            </a:endParaRPr>
          </a:p>
        </p:txBody>
      </p:sp>
    </p:spTree>
    <p:extLst>
      <p:ext uri="{BB962C8B-B14F-4D97-AF65-F5344CB8AC3E}">
        <p14:creationId xmlns:p14="http://schemas.microsoft.com/office/powerpoint/2010/main" val="594935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7. Are the costs of translating foreign contracts allowable on NIH grants as a direct cost? </a:t>
            </a:r>
            <a:r>
              <a:rPr lang="en-US" b="1" cap="all">
                <a:hlinkClick r:id="rId3"/>
              </a:rPr>
              <a:t>NEW</a:t>
            </a:r>
            <a:endParaRPr lang="en-US"/>
          </a:p>
          <a:p>
            <a:r>
              <a:rPr lang="en-US"/>
              <a:t>The costs associated with translations of foreign contracts for inclusion in Other Support submissions are not typically allocable to a specific NIH grant project and are therefore not allowable as a direct cost. NIH recommends that institutions consider including such costs in their negotiations for indirect cost reimbursement.</a:t>
            </a:r>
          </a:p>
          <a:p>
            <a:r>
              <a:rPr lang="en-US" b="1">
                <a:hlinkClick r:id="rId4"/>
              </a:rPr>
              <a:t>2. Does this include employment contracts for fellows or students working in the lab? </a:t>
            </a:r>
            <a:r>
              <a:rPr lang="en-US" b="1" cap="all">
                <a:hlinkClick r:id="rId4"/>
              </a:rPr>
              <a:t>NEW</a:t>
            </a:r>
            <a:endParaRPr lang="en-US"/>
          </a:p>
          <a:p>
            <a:r>
              <a:rPr lang="en-US"/>
              <a:t>No. Personal service contracts for lab staff do not need to be provided. Only contracts, grants and any other agreements specific to the PD/PI or other senior/key personnel’s appointments and employment are required. However, NIH continues to reserve the right to request additional information, as necessary.</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3D75CD3D-3EB8-49B4-9272-F49BD7595EDE}"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34</a:t>
            </a:fld>
            <a:endParaRPr lang="en-US">
              <a:latin typeface="Arial" pitchFamily="34" charset="0"/>
              <a:cs typeface="Arial" pitchFamily="34" charset="0"/>
            </a:endParaRPr>
          </a:p>
        </p:txBody>
      </p:sp>
    </p:spTree>
    <p:extLst>
      <p:ext uri="{BB962C8B-B14F-4D97-AF65-F5344CB8AC3E}">
        <p14:creationId xmlns:p14="http://schemas.microsoft.com/office/powerpoint/2010/main" val="71928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253755D-7C02-4BB0-BF26-EBCD9B021ED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Tree>
    <p:extLst>
      <p:ext uri="{BB962C8B-B14F-4D97-AF65-F5344CB8AC3E}">
        <p14:creationId xmlns:p14="http://schemas.microsoft.com/office/powerpoint/2010/main" val="2067863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b="1"/>
              <a:t>Applicants and recipients must maintain the original electronic signature and make it available upon request.</a:t>
            </a:r>
          </a:p>
          <a:p>
            <a:r>
              <a:rPr lang="en-US" b="1">
                <a:hlinkClick r:id="rId3"/>
              </a:rPr>
              <a:t>10. On Mentored Career Awards, mentors/co-mentors are required to submit Current and Pending Support in competing applications. NOT-OD-21-073 indicates that other support must include signatures. Do mentors need to sign the form when reporting current and pending support? </a:t>
            </a:r>
            <a:r>
              <a:rPr lang="en-US" b="1" cap="all">
                <a:hlinkClick r:id="rId3"/>
              </a:rPr>
              <a:t>NEW</a:t>
            </a:r>
            <a:endParaRPr lang="en-US"/>
          </a:p>
          <a:p>
            <a:r>
              <a:rPr lang="en-US"/>
              <a:t>Yes. Attachments should be submitted as a flattened PDF, after all signatures are obtained. Applicants and recipients must maintain the original electronic signature and make it available upon request.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35</a:t>
            </a:fld>
            <a:endParaRPr lang="en-US">
              <a:latin typeface="Arial" pitchFamily="34" charset="0"/>
              <a:cs typeface="Arial" pitchFamily="34" charset="0"/>
            </a:endParaRPr>
          </a:p>
        </p:txBody>
      </p:sp>
    </p:spTree>
    <p:extLst>
      <p:ext uri="{BB962C8B-B14F-4D97-AF65-F5344CB8AC3E}">
        <p14:creationId xmlns:p14="http://schemas.microsoft.com/office/powerpoint/2010/main" val="3452265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b="1"/>
              <a:t>Applicants and recipients must maintain the original electronic signature and make it available upon request.</a:t>
            </a:r>
          </a:p>
          <a:p>
            <a:endParaRPr lang="en-US"/>
          </a:p>
          <a:p>
            <a:r>
              <a:rPr lang="en-US" sz="1200" b="1" i="0" u="none" strike="noStrike" kern="1200">
                <a:solidFill>
                  <a:schemeClr val="tx1"/>
                </a:solidFill>
                <a:effectLst/>
                <a:latin typeface="Arial" pitchFamily="34" charset="0"/>
                <a:ea typeface="+mn-ea"/>
                <a:cs typeface="Arial" pitchFamily="34" charset="0"/>
                <a:hlinkClick r:id="rId3"/>
              </a:rPr>
              <a:t>14. NIH does not allow electronic signatures on attachments in electronic application attachments. Will electronic signatures be accepted on Other Support submissions? </a:t>
            </a:r>
            <a:r>
              <a:rPr lang="en-US" sz="1200" b="1" i="0" u="none" strike="noStrike" kern="1200" cap="all">
                <a:solidFill>
                  <a:schemeClr val="tx1"/>
                </a:solidFill>
                <a:effectLst/>
                <a:latin typeface="Arial" pitchFamily="34" charset="0"/>
                <a:ea typeface="+mn-ea"/>
                <a:cs typeface="Arial" pitchFamily="34" charset="0"/>
                <a:hlinkClick r:id="rId3"/>
              </a:rPr>
              <a:t>NEW</a:t>
            </a:r>
            <a:endParaRPr lang="en-US" sz="1200" b="0" i="0" kern="1200">
              <a:solidFill>
                <a:schemeClr val="tx1"/>
              </a:solidFill>
              <a:effectLst/>
              <a:latin typeface="Arial" pitchFamily="34" charset="0"/>
              <a:ea typeface="+mn-ea"/>
              <a:cs typeface="Arial" pitchFamily="34" charset="0"/>
            </a:endParaRPr>
          </a:p>
          <a:p>
            <a:r>
              <a:rPr lang="en-US" sz="1200" b="0" i="0" kern="1200">
                <a:solidFill>
                  <a:schemeClr val="tx1"/>
                </a:solidFill>
                <a:effectLst/>
                <a:latin typeface="Arial" pitchFamily="34" charset="0"/>
                <a:ea typeface="+mn-ea"/>
                <a:cs typeface="Arial" pitchFamily="34" charset="0"/>
              </a:rPr>
              <a:t>Other Support submissions at Just-in-Time and in the RPPR must be submitted as a flattened PDF, after all signatures are obtained. Applicants and recipients must maintain the original electronic signature and make it available upon request. When NIH transitions to the use of </a:t>
            </a:r>
            <a:r>
              <a:rPr lang="en-US" sz="1200" b="0" i="0" kern="1200" err="1">
                <a:solidFill>
                  <a:schemeClr val="tx1"/>
                </a:solidFill>
                <a:effectLst/>
                <a:latin typeface="Arial" pitchFamily="34" charset="0"/>
                <a:ea typeface="+mn-ea"/>
                <a:cs typeface="Arial" pitchFamily="34" charset="0"/>
              </a:rPr>
              <a:t>SciENcv</a:t>
            </a:r>
            <a:r>
              <a:rPr lang="en-US" sz="1200" b="0" i="0" kern="1200">
                <a:solidFill>
                  <a:schemeClr val="tx1"/>
                </a:solidFill>
                <a:effectLst/>
                <a:latin typeface="Arial" pitchFamily="34" charset="0"/>
                <a:ea typeface="+mn-ea"/>
                <a:cs typeface="Arial" pitchFamily="34" charset="0"/>
              </a:rPr>
              <a:t> to generate Other Support, the signature/certification will be integrated into that process.</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36</a:t>
            </a:fld>
            <a:endParaRPr lang="en-US">
              <a:latin typeface="Arial" pitchFamily="34" charset="0"/>
              <a:cs typeface="Arial" pitchFamily="34" charset="0"/>
            </a:endParaRPr>
          </a:p>
        </p:txBody>
      </p:sp>
    </p:spTree>
    <p:extLst>
      <p:ext uri="{BB962C8B-B14F-4D97-AF65-F5344CB8AC3E}">
        <p14:creationId xmlns:p14="http://schemas.microsoft.com/office/powerpoint/2010/main" val="51403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677572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15. Do outside consulting activities have to be reported in Other Support? </a:t>
            </a:r>
            <a:r>
              <a:rPr lang="en-US" b="1" cap="all" dirty="0">
                <a:hlinkClick r:id="rId3"/>
              </a:rPr>
              <a:t>NEW</a:t>
            </a:r>
            <a:endParaRPr lang="en-US" dirty="0"/>
          </a:p>
          <a:p>
            <a:r>
              <a:rPr lang="en-US" dirty="0"/>
              <a:t>Consulting or professional service arrangements that do not involve research do not need to be reported, as the type of work conducted is not typically considered to be a resource available in support of an individual’s research endeavors. When the researcher will be conducting research as part of the consulting activities, they must report it as Other Support.</a:t>
            </a:r>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A96B42E-9EC9-4B15-AC13-6EE1933E44B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38</a:t>
            </a:fld>
            <a:endParaRPr lang="en-US">
              <a:latin typeface="Arial" pitchFamily="34" charset="0"/>
              <a:cs typeface="Arial" pitchFamily="34" charset="0"/>
            </a:endParaRPr>
          </a:p>
        </p:txBody>
      </p:sp>
    </p:spTree>
    <p:extLst>
      <p:ext uri="{BB962C8B-B14F-4D97-AF65-F5344CB8AC3E}">
        <p14:creationId xmlns:p14="http://schemas.microsoft.com/office/powerpoint/2010/main" val="58877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15. Do outside consulting activities have to be reported in Other Support? </a:t>
            </a:r>
            <a:r>
              <a:rPr lang="en-US" b="1" cap="all" dirty="0">
                <a:hlinkClick r:id="rId3"/>
              </a:rPr>
              <a:t>NEW</a:t>
            </a:r>
            <a:endParaRPr lang="en-US" dirty="0"/>
          </a:p>
          <a:p>
            <a:r>
              <a:rPr lang="en-US" dirty="0"/>
              <a:t>Consulting or professional service arrangements that do not involve research do not need to be reported, as the type of work conducted is not typically considered to be a resource available in support of an individual’s research endeavors. When the researcher will be conducting research as part of the consulting activities, they must report it as Other Support.</a:t>
            </a:r>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A96B42E-9EC9-4B15-AC13-6EE1933E44B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39</a:t>
            </a:fld>
            <a:endParaRPr lang="en-US">
              <a:latin typeface="Arial" pitchFamily="34" charset="0"/>
              <a:cs typeface="Arial" pitchFamily="34" charset="0"/>
            </a:endParaRPr>
          </a:p>
        </p:txBody>
      </p:sp>
    </p:spTree>
    <p:extLst>
      <p:ext uri="{BB962C8B-B14F-4D97-AF65-F5344CB8AC3E}">
        <p14:creationId xmlns:p14="http://schemas.microsoft.com/office/powerpoint/2010/main" val="3892441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19. If a PD/PI or other senior/key Personnel has an exchange student or post-doc working on research activities in their lab who is paid a salary by their home university in a foreign country, does that need to be included in Other Support? </a:t>
            </a:r>
            <a:r>
              <a:rPr lang="en-US" b="1" cap="all">
                <a:hlinkClick r:id="rId3"/>
              </a:rPr>
              <a:t>NEW</a:t>
            </a:r>
            <a:endParaRPr lang="en-US"/>
          </a:p>
          <a:p>
            <a:r>
              <a:rPr lang="en-US"/>
              <a:t>Yes, since the student or post-doc is performing research activities, the student’s work in the lab is a resource available in support of the PD/PI or other senior/key Personnel’s research endeavors. It must be reported as an in-kind contribution on Other Support.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E87EB824-FCF0-4D98-8B8F-93BA926A033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40</a:t>
            </a:fld>
            <a:endParaRPr lang="en-US">
              <a:latin typeface="Arial" pitchFamily="34" charset="0"/>
              <a:cs typeface="Arial" pitchFamily="34" charset="0"/>
            </a:endParaRPr>
          </a:p>
        </p:txBody>
      </p:sp>
    </p:spTree>
    <p:extLst>
      <p:ext uri="{BB962C8B-B14F-4D97-AF65-F5344CB8AC3E}">
        <p14:creationId xmlns:p14="http://schemas.microsoft.com/office/powerpoint/2010/main" val="3207788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hlinkClick r:id="rId3"/>
              </a:rPr>
              <a:t>19. If a PD/PI or other senior/key Personnel has an exchange student or post-doc working on research activities in their lab who is paid a salary by their home university in a foreign country, does that need to be included in Other Support? </a:t>
            </a:r>
            <a:r>
              <a:rPr lang="en-US" b="1" cap="all" dirty="0">
                <a:hlinkClick r:id="rId3"/>
              </a:rPr>
              <a:t>NEW</a:t>
            </a:r>
            <a:endParaRPr lang="en-US" dirty="0"/>
          </a:p>
          <a:p>
            <a:r>
              <a:rPr lang="en-US" dirty="0"/>
              <a:t>Yes, since the student or post-doc is performing research activities, the student’s work in the lab is a resource available in support of the PD/PI or other senior/key Personnel’s research endeavors. It must be reported as an in-kind contribution on Other Support.</a:t>
            </a:r>
          </a:p>
          <a:p>
            <a:endParaRPr lang="en-US" dirty="0"/>
          </a:p>
          <a:p>
            <a:r>
              <a:rPr lang="en-US" sz="1200" b="1" i="0" u="none" strike="noStrike" kern="1200" dirty="0">
                <a:solidFill>
                  <a:schemeClr val="tx1"/>
                </a:solidFill>
                <a:effectLst/>
                <a:latin typeface="Arial" pitchFamily="34" charset="0"/>
                <a:ea typeface="+mn-ea"/>
                <a:cs typeface="Arial" pitchFamily="34" charset="0"/>
                <a:hlinkClick r:id="rId4"/>
              </a:rPr>
              <a:t>20. If a PD/PI or other senior/key personnel is mentoring post-doc or graduate students who are individually funded through an outside institution) e.g. foundation or home university), does that need to be disclosed as an in-kind resource in Other Support? </a:t>
            </a:r>
            <a:r>
              <a:rPr lang="en-US" sz="1200" b="1" i="0" u="none" strike="noStrike" kern="1200" cap="all" dirty="0">
                <a:solidFill>
                  <a:schemeClr val="tx1"/>
                </a:solidFill>
                <a:effectLst/>
                <a:latin typeface="Arial" pitchFamily="34" charset="0"/>
                <a:ea typeface="+mn-ea"/>
                <a:cs typeface="Arial" pitchFamily="34" charset="0"/>
                <a:hlinkClick r:id="rId4"/>
              </a:rPr>
              <a:t>NEW</a:t>
            </a:r>
            <a:endParaRPr lang="en-US" sz="1200" b="0" i="0"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If the post-doc or graduate student is performing research activities in support of the PD/PI or other senior/key personnel’s research endeavors, then their support must be reported as an in-kind resource. If the relationship is solely a mentor/mentee arrangement, with no research activities, then it is not a resource, and does not need to be reported.</a:t>
            </a:r>
          </a:p>
          <a:p>
            <a:endParaRPr lang="en-US" sz="1200" b="0" i="0"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Should I include something about paid direct vs not.  I am second guessing this interpretation. </a:t>
            </a:r>
            <a:r>
              <a:rPr lang="en-US" sz="1200" b="0" i="0" kern="1200">
                <a:solidFill>
                  <a:schemeClr val="tx1"/>
                </a:solidFill>
                <a:effectLst/>
                <a:latin typeface="Arial" pitchFamily="34" charset="0"/>
                <a:ea typeface="+mn-ea"/>
                <a:cs typeface="Arial" pitchFamily="34" charset="0"/>
              </a:rPr>
              <a:t>I don’t think paid direct makes the difference – it is more the relationship of the mentee’s work to that of the Mentor’s work.</a:t>
            </a:r>
            <a:endParaRPr lang="en-US" sz="1200" b="0" i="0" kern="1200" dirty="0">
              <a:solidFill>
                <a:schemeClr val="tx1"/>
              </a:solidFill>
              <a:effectLst/>
              <a:latin typeface="Arial" pitchFamily="34" charset="0"/>
              <a:ea typeface="+mn-ea"/>
              <a:cs typeface="Arial" pitchFamily="34" charset="0"/>
            </a:endParaRPr>
          </a:p>
          <a:p>
            <a:endParaRPr lang="en-US" dirty="0"/>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E87EB824-FCF0-4D98-8B8F-93BA926A033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42</a:t>
            </a:fld>
            <a:endParaRPr lang="en-US">
              <a:latin typeface="Arial" pitchFamily="34" charset="0"/>
              <a:cs typeface="Arial" pitchFamily="34" charset="0"/>
            </a:endParaRPr>
          </a:p>
        </p:txBody>
      </p:sp>
    </p:spTree>
    <p:extLst>
      <p:ext uri="{BB962C8B-B14F-4D97-AF65-F5344CB8AC3E}">
        <p14:creationId xmlns:p14="http://schemas.microsoft.com/office/powerpoint/2010/main" val="4089012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Arial" pitchFamily="34" charset="0"/>
                <a:ea typeface="+mn-ea"/>
                <a:cs typeface="Arial" pitchFamily="34" charset="0"/>
                <a:hlinkClick r:id="rId3"/>
              </a:rPr>
              <a:t>16. Should a researcher include start-up support provided by the applicant organization in Other Support? </a:t>
            </a:r>
            <a:r>
              <a:rPr lang="en-US" sz="1200" b="1" i="0" u="none" strike="noStrike" kern="1200" cap="all">
                <a:solidFill>
                  <a:schemeClr val="tx1"/>
                </a:solidFill>
                <a:effectLst/>
                <a:latin typeface="Arial" pitchFamily="34" charset="0"/>
                <a:ea typeface="+mn-ea"/>
                <a:cs typeface="Arial" pitchFamily="34" charset="0"/>
                <a:hlinkClick r:id="rId3"/>
              </a:rPr>
              <a:t>NEW</a:t>
            </a:r>
            <a:endParaRPr lang="en-US" sz="1200" b="0" i="0" kern="1200">
              <a:solidFill>
                <a:schemeClr val="tx1"/>
              </a:solidFill>
              <a:effectLst/>
              <a:latin typeface="Arial" pitchFamily="34" charset="0"/>
              <a:ea typeface="+mn-ea"/>
              <a:cs typeface="Arial" pitchFamily="34" charset="0"/>
            </a:endParaRPr>
          </a:p>
          <a:p>
            <a:r>
              <a:rPr lang="en-US" sz="1200" b="0" i="0" kern="1200">
                <a:solidFill>
                  <a:schemeClr val="tx1"/>
                </a:solidFill>
                <a:effectLst/>
                <a:latin typeface="Arial" pitchFamily="34" charset="0"/>
                <a:ea typeface="+mn-ea"/>
                <a:cs typeface="Arial" pitchFamily="34" charset="0"/>
              </a:rPr>
              <a:t>Start-up packages provided to the researcher from the applicant organization are not included in Other Support. Start-up packages from outside organizations, including foreign entities, must be included in Other Support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43</a:t>
            </a:fld>
            <a:endParaRPr lang="en-US">
              <a:latin typeface="Arial" pitchFamily="34" charset="0"/>
              <a:cs typeface="Arial" pitchFamily="34" charset="0"/>
            </a:endParaRPr>
          </a:p>
        </p:txBody>
      </p:sp>
    </p:spTree>
    <p:extLst>
      <p:ext uri="{BB962C8B-B14F-4D97-AF65-F5344CB8AC3E}">
        <p14:creationId xmlns:p14="http://schemas.microsoft.com/office/powerpoint/2010/main" val="124904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26. I am a Principal Investigator on an NIH award to a domestic university and have an unpaid appointment at a foreign university. At the foreign site I have access to lab space, research materials, and staff. Should I report this as Other Support?</a:t>
            </a:r>
            <a:endParaRPr lang="en-US" dirty="0"/>
          </a:p>
          <a:p>
            <a:r>
              <a:rPr lang="en-US" dirty="0"/>
              <a:t>Yes. While the researcher is not receiving monetary compensation, the lab space, materials, and staff are resources made available to them in support of and/or related to their research efforts. Other payments, such as travel or living expenses must also be reported. As outlined in </a:t>
            </a:r>
            <a:r>
              <a:rPr lang="en-US" dirty="0">
                <a:hlinkClick r:id="rId4"/>
              </a:rPr>
              <a:t>NOT-OD-19-114</a:t>
            </a:r>
            <a:r>
              <a:rPr lang="en-US" dirty="0"/>
              <a:t> this appointment must be reported as Other Support. NIH requires applicants to list all positions and scientific appointments both domestic and foreign held by senior/key personnel that are relevant to an application including affiliations with foreign entities or governments. This includes titled academic, professional, or institutional appointments whether or not remuneration is received, and whether full-time, part-time, or voluntary (including adjunct, visiting, or honorary).</a:t>
            </a:r>
          </a:p>
          <a:p>
            <a:endParaRPr lang="en-US" dirty="0"/>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D45CAC4A-5F08-4C5A-AFF8-FF2574F196B9}"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44</a:t>
            </a:fld>
            <a:endParaRPr lang="en-US">
              <a:latin typeface="Arial" pitchFamily="34" charset="0"/>
              <a:cs typeface="Arial" pitchFamily="34" charset="0"/>
            </a:endParaRPr>
          </a:p>
        </p:txBody>
      </p:sp>
    </p:spTree>
    <p:extLst>
      <p:ext uri="{BB962C8B-B14F-4D97-AF65-F5344CB8AC3E}">
        <p14:creationId xmlns:p14="http://schemas.microsoft.com/office/powerpoint/2010/main" val="38868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26. I am a Principal Investigator on an NIH award to a domestic university and have an unpaid appointment at a foreign university. At the foreign site I have access to lab space, research materials, and staff. Should I report this as Other Support?</a:t>
            </a:r>
            <a:endParaRPr lang="en-US" dirty="0"/>
          </a:p>
          <a:p>
            <a:r>
              <a:rPr lang="en-US" dirty="0"/>
              <a:t>Yes. While the researcher is not receiving monetary compensation, the lab space, materials, and staff are resources made available to them in support of and/or related to their research efforts. Other payments, such as travel or living expenses must also be reported. As outlined in </a:t>
            </a:r>
            <a:r>
              <a:rPr lang="en-US" dirty="0">
                <a:hlinkClick r:id="rId4"/>
              </a:rPr>
              <a:t>NOT-OD-19-114</a:t>
            </a:r>
            <a:r>
              <a:rPr lang="en-US" dirty="0"/>
              <a:t> this appointment must be reported as Other Support. NIH requires applicants to list all positions and scientific appointments both domestic and foreign held by senior/key personnel that are relevant to an application including affiliations with foreign entities or governments. This includes titled academic, professional, or institutional appointments whether or not remuneration is received, and whether full-time, part-time, or voluntary (including adjunct, visiting, or honorary).</a:t>
            </a:r>
          </a:p>
          <a:p>
            <a:endParaRPr lang="en-US" dirty="0"/>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D45CAC4A-5F08-4C5A-AFF8-FF2574F196B9}"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45</a:t>
            </a:fld>
            <a:endParaRPr lang="en-US">
              <a:latin typeface="Arial" pitchFamily="34" charset="0"/>
              <a:cs typeface="Arial" pitchFamily="34" charset="0"/>
            </a:endParaRPr>
          </a:p>
        </p:txBody>
      </p:sp>
    </p:spTree>
    <p:extLst>
      <p:ext uri="{BB962C8B-B14F-4D97-AF65-F5344CB8AC3E}">
        <p14:creationId xmlns:p14="http://schemas.microsoft.com/office/powerpoint/2010/main" val="219792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40C1D209-AA74-4EC0-9BAA-09BFA59638E3}"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a:t>
            </a:fld>
            <a:endParaRPr lang="en-US">
              <a:latin typeface="Arial" pitchFamily="34" charset="0"/>
              <a:cs typeface="Arial" pitchFamily="34" charset="0"/>
            </a:endParaRPr>
          </a:p>
        </p:txBody>
      </p:sp>
    </p:spTree>
    <p:extLst>
      <p:ext uri="{BB962C8B-B14F-4D97-AF65-F5344CB8AC3E}">
        <p14:creationId xmlns:p14="http://schemas.microsoft.com/office/powerpoint/2010/main" val="928700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discovery can be by anyone, department, the PI or RSC  -  any submission of materials to NIH Grants management should go through the SO/AOR.  </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46</a:t>
            </a:fld>
            <a:endParaRPr lang="en-US">
              <a:latin typeface="Arial" pitchFamily="34" charset="0"/>
              <a:cs typeface="Arial" pitchFamily="34" charset="0"/>
            </a:endParaRPr>
          </a:p>
        </p:txBody>
      </p:sp>
    </p:spTree>
    <p:extLst>
      <p:ext uri="{BB962C8B-B14F-4D97-AF65-F5344CB8AC3E}">
        <p14:creationId xmlns:p14="http://schemas.microsoft.com/office/powerpoint/2010/main" val="4117531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a:t>faculty in the In Residence series must have at least 5% effort from a non-contract or grant source;</a:t>
            </a:r>
          </a:p>
          <a:p>
            <a:pPr lvl="1" fontAlgn="base"/>
            <a:r>
              <a:rPr lang="en-US"/>
              <a:t>faculty in the Adjunct series must have at least 5% effort from a non-contract or grant source in any quarter, in which he/she prepares a proposal.</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48</a:t>
            </a:fld>
            <a:endParaRPr lang="en-US">
              <a:latin typeface="Arial" pitchFamily="34" charset="0"/>
              <a:cs typeface="Arial" pitchFamily="34" charset="0"/>
            </a:endParaRPr>
          </a:p>
        </p:txBody>
      </p:sp>
    </p:spTree>
    <p:extLst>
      <p:ext uri="{BB962C8B-B14F-4D97-AF65-F5344CB8AC3E}">
        <p14:creationId xmlns:p14="http://schemas.microsoft.com/office/powerpoint/2010/main" val="2584897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49</a:t>
            </a:fld>
            <a:endParaRPr lang="en-US">
              <a:latin typeface="Arial" pitchFamily="34" charset="0"/>
              <a:cs typeface="Arial" pitchFamily="34" charset="0"/>
            </a:endParaRPr>
          </a:p>
        </p:txBody>
      </p:sp>
    </p:spTree>
    <p:extLst>
      <p:ext uri="{BB962C8B-B14F-4D97-AF65-F5344CB8AC3E}">
        <p14:creationId xmlns:p14="http://schemas.microsoft.com/office/powerpoint/2010/main" val="2479408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0253755D-7C02-4BB0-BF26-EBCD9B021EDB}"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50</a:t>
            </a:fld>
            <a:endParaRPr lang="en-US">
              <a:latin typeface="Arial" pitchFamily="34" charset="0"/>
              <a:cs typeface="Arial" pitchFamily="34" charset="0"/>
            </a:endParaRPr>
          </a:p>
        </p:txBody>
      </p:sp>
    </p:spTree>
    <p:extLst>
      <p:ext uri="{BB962C8B-B14F-4D97-AF65-F5344CB8AC3E}">
        <p14:creationId xmlns:p14="http://schemas.microsoft.com/office/powerpoint/2010/main" val="1035703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51</a:t>
            </a:fld>
            <a:endParaRPr lang="en-US"/>
          </a:p>
        </p:txBody>
      </p:sp>
    </p:spTree>
    <p:extLst>
      <p:ext uri="{BB962C8B-B14F-4D97-AF65-F5344CB8AC3E}">
        <p14:creationId xmlns:p14="http://schemas.microsoft.com/office/powerpoint/2010/main" val="3583729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https://www.ucop.edu/academic-personnel-programs/_files/apm/apm-671.pdf</a:t>
            </a:r>
          </a:p>
          <a:p>
            <a:r>
              <a:rPr lang="en-US"/>
              <a:t>https://ucsf.ucoats.org/</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54</a:t>
            </a:fld>
            <a:endParaRPr lang="en-US">
              <a:latin typeface="Arial" pitchFamily="34" charset="0"/>
              <a:cs typeface="Arial" pitchFamily="34" charset="0"/>
            </a:endParaRPr>
          </a:p>
        </p:txBody>
      </p:sp>
    </p:spTree>
    <p:extLst>
      <p:ext uri="{BB962C8B-B14F-4D97-AF65-F5344CB8AC3E}">
        <p14:creationId xmlns:p14="http://schemas.microsoft.com/office/powerpoint/2010/main" val="3039516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56</a:t>
            </a:fld>
            <a:endParaRPr lang="en-US">
              <a:latin typeface="Arial" pitchFamily="34" charset="0"/>
              <a:cs typeface="Arial" pitchFamily="34" charset="0"/>
            </a:endParaRPr>
          </a:p>
        </p:txBody>
      </p:sp>
    </p:spTree>
    <p:extLst>
      <p:ext uri="{BB962C8B-B14F-4D97-AF65-F5344CB8AC3E}">
        <p14:creationId xmlns:p14="http://schemas.microsoft.com/office/powerpoint/2010/main" val="391193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 </a:t>
            </a:r>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E7F8229-6AEA-423A-B917-3A1AAE4AACF2}"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Tree>
    <p:extLst>
      <p:ext uri="{BB962C8B-B14F-4D97-AF65-F5344CB8AC3E}">
        <p14:creationId xmlns:p14="http://schemas.microsoft.com/office/powerpoint/2010/main" val="344847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Tree>
    <p:extLst>
      <p:ext uri="{BB962C8B-B14F-4D97-AF65-F5344CB8AC3E}">
        <p14:creationId xmlns:p14="http://schemas.microsoft.com/office/powerpoint/2010/main" val="168796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Arial" pitchFamily="34" charset="0"/>
              </a:rPr>
              <a:t>Positions, </a:t>
            </a:r>
            <a:r>
              <a:rPr lang="en-US" sz="1200" b="1" i="1" kern="1200" dirty="0">
                <a:solidFill>
                  <a:schemeClr val="tx1"/>
                </a:solidFill>
                <a:effectLst/>
                <a:latin typeface="Arial" pitchFamily="34" charset="0"/>
                <a:ea typeface="+mn-ea"/>
                <a:cs typeface="Arial" pitchFamily="34" charset="0"/>
              </a:rPr>
              <a:t>Scientific Appointments</a:t>
            </a:r>
            <a:r>
              <a:rPr lang="en-US" sz="1200" b="0" i="0" kern="1200" dirty="0">
                <a:solidFill>
                  <a:schemeClr val="tx1"/>
                </a:solidFill>
                <a:effectLst/>
                <a:latin typeface="Arial" pitchFamily="34" charset="0"/>
                <a:ea typeface="+mn-ea"/>
                <a:cs typeface="Arial" pitchFamily="34" charset="0"/>
              </a:rPr>
              <a:t>, and Honors updated to read:</a:t>
            </a:r>
          </a:p>
          <a:p>
            <a:r>
              <a:rPr lang="en-US" sz="1200" b="0" i="0" kern="1200" dirty="0">
                <a:solidFill>
                  <a:schemeClr val="tx1"/>
                </a:solidFill>
                <a:effectLst/>
                <a:latin typeface="Arial" pitchFamily="34" charset="0"/>
                <a:ea typeface="+mn-ea"/>
                <a:cs typeface="Arial" pitchFamily="34" charset="0"/>
              </a:rPr>
              <a:t>List in </a:t>
            </a:r>
            <a:r>
              <a:rPr lang="en-US" sz="1200" b="1" i="1" kern="1200" dirty="0">
                <a:solidFill>
                  <a:schemeClr val="tx1"/>
                </a:solidFill>
                <a:effectLst/>
                <a:latin typeface="Arial" pitchFamily="34" charset="0"/>
                <a:ea typeface="+mn-ea"/>
                <a:cs typeface="Arial" pitchFamily="34" charset="0"/>
              </a:rPr>
              <a:t>reverse</a:t>
            </a:r>
            <a:r>
              <a:rPr lang="en-US" sz="1200" b="0" i="0" kern="1200" dirty="0">
                <a:solidFill>
                  <a:schemeClr val="tx1"/>
                </a:solidFill>
                <a:effectLst/>
                <a:latin typeface="Arial" pitchFamily="34" charset="0"/>
                <a:ea typeface="+mn-ea"/>
                <a:cs typeface="Arial" pitchFamily="34" charset="0"/>
              </a:rPr>
              <a:t> chronological order </a:t>
            </a:r>
            <a:r>
              <a:rPr lang="en-US" sz="1200" b="1" i="1" kern="1200" dirty="0">
                <a:solidFill>
                  <a:schemeClr val="tx1"/>
                </a:solidFill>
                <a:effectLst/>
                <a:latin typeface="Arial" pitchFamily="34" charset="0"/>
                <a:ea typeface="+mn-ea"/>
                <a:cs typeface="Arial" pitchFamily="34" charset="0"/>
              </a:rPr>
              <a:t>all positions and scientific appointments both domestic and foreign, including affiliations with foreign entities or governments. This includes titled academic, professional, or institutional appointments whether or not remuneration is received, and whether full-time, part-time, or voluntary (including adjunct, visiting, or honorary). </a:t>
            </a:r>
            <a:r>
              <a:rPr lang="en-US" sz="1200" b="0" i="0" kern="1200" dirty="0">
                <a:solidFill>
                  <a:schemeClr val="tx1"/>
                </a:solidFill>
                <a:effectLst/>
                <a:latin typeface="Arial" pitchFamily="34" charset="0"/>
                <a:ea typeface="+mn-ea"/>
                <a:cs typeface="Arial" pitchFamily="34" charset="0"/>
              </a:rPr>
              <a:t>High school students and undergraduates may include any previous positions. For individuals who are not currently located at the applicant organization, include the expected position at the applicant organization and the expected start date.</a:t>
            </a:r>
          </a:p>
          <a:p>
            <a:pPr marL="0" indent="0">
              <a:buNone/>
            </a:pPr>
            <a:r>
              <a:rPr lang="en-US" sz="1200" b="0" i="0" kern="1200" dirty="0">
                <a:solidFill>
                  <a:schemeClr val="tx1"/>
                </a:solidFill>
                <a:effectLst/>
                <a:latin typeface="Arial" pitchFamily="34" charset="0"/>
                <a:ea typeface="+mn-ea"/>
                <a:cs typeface="Arial" pitchFamily="34" charset="0"/>
              </a:rPr>
              <a:t>- If any of the positions have “research activities” – then also must be included in Other Support – if it is in other support – must be in </a:t>
            </a:r>
            <a:r>
              <a:rPr lang="en-US" sz="1200" b="0" i="0" kern="1200" dirty="0" err="1">
                <a:solidFill>
                  <a:schemeClr val="tx1"/>
                </a:solidFill>
                <a:effectLst/>
                <a:latin typeface="Arial" pitchFamily="34" charset="0"/>
                <a:ea typeface="+mn-ea"/>
                <a:cs typeface="Arial" pitchFamily="34" charset="0"/>
              </a:rPr>
              <a:t>biosketch</a:t>
            </a:r>
            <a:r>
              <a:rPr lang="en-US" sz="1200" b="0" i="0" kern="1200" dirty="0">
                <a:solidFill>
                  <a:schemeClr val="tx1"/>
                </a:solidFill>
                <a:effectLst/>
                <a:latin typeface="Arial" pitchFamily="34" charset="0"/>
                <a:ea typeface="+mn-ea"/>
                <a:cs typeface="Arial" pitchFamily="34" charset="0"/>
              </a:rPr>
              <a:t>.  Could be in </a:t>
            </a:r>
            <a:r>
              <a:rPr lang="en-US" sz="1200" b="0" i="0" kern="1200" dirty="0" err="1">
                <a:solidFill>
                  <a:schemeClr val="tx1"/>
                </a:solidFill>
                <a:effectLst/>
                <a:latin typeface="Arial" pitchFamily="34" charset="0"/>
                <a:ea typeface="+mn-ea"/>
                <a:cs typeface="Arial" pitchFamily="34" charset="0"/>
              </a:rPr>
              <a:t>biosketch</a:t>
            </a:r>
            <a:r>
              <a:rPr lang="en-US" sz="1200" b="0" i="0" kern="1200" dirty="0">
                <a:solidFill>
                  <a:schemeClr val="tx1"/>
                </a:solidFill>
                <a:effectLst/>
                <a:latin typeface="Arial" pitchFamily="34" charset="0"/>
                <a:ea typeface="+mn-ea"/>
                <a:cs typeface="Arial" pitchFamily="34" charset="0"/>
              </a:rPr>
              <a:t> but not other support – if there is NO support for research endeavors</a:t>
            </a:r>
          </a:p>
          <a:p>
            <a:endParaRPr lang="en-US" dirty="0"/>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Tree>
    <p:extLst>
      <p:ext uri="{BB962C8B-B14F-4D97-AF65-F5344CB8AC3E}">
        <p14:creationId xmlns:p14="http://schemas.microsoft.com/office/powerpoint/2010/main" val="338971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 – had been the Research Support</a:t>
            </a: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Tree>
    <p:extLst>
      <p:ext uri="{BB962C8B-B14F-4D97-AF65-F5344CB8AC3E}">
        <p14:creationId xmlns:p14="http://schemas.microsoft.com/office/powerpoint/2010/main" val="423744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itchFamily="34" charset="0"/>
                <a:ea typeface="+mn-ea"/>
                <a:cs typeface="Arial" pitchFamily="34" charset="0"/>
              </a:rPr>
              <a:t>Instructions for a Biographical Sketch</a:t>
            </a:r>
          </a:p>
          <a:p>
            <a:r>
              <a:rPr lang="en-US" sz="1200" b="0" i="0" kern="1200">
                <a:solidFill>
                  <a:schemeClr val="tx1"/>
                </a:solidFill>
                <a:effectLst/>
                <a:latin typeface="Arial" pitchFamily="34" charset="0"/>
                <a:ea typeface="+mn-ea"/>
                <a:cs typeface="Arial" pitchFamily="34" charset="0"/>
              </a:rPr>
              <a:t>Personal Statement updated to read:</a:t>
            </a:r>
          </a:p>
          <a:p>
            <a:r>
              <a:rPr lang="en-US" sz="1200" b="0" i="0" kern="1200">
                <a:solidFill>
                  <a:schemeClr val="tx1"/>
                </a:solidFill>
                <a:effectLst/>
                <a:latin typeface="Arial" pitchFamily="34" charset="0"/>
                <a:ea typeface="+mn-ea"/>
                <a:cs typeface="Arial" pitchFamily="34" charset="0"/>
              </a:rPr>
              <a:t>Briefly describe why you are well-suited for your role(s) in this project. Relevant factors may include: aspects of your training; your previous experimental work on this specific topic or related topics; your technical expertise; your collaborators or scientific environment; and/or your past performance in this or related fields, </a:t>
            </a:r>
            <a:r>
              <a:rPr lang="en-US" sz="1200" b="1" i="1" kern="1200">
                <a:solidFill>
                  <a:schemeClr val="tx1"/>
                </a:solidFill>
                <a:effectLst/>
                <a:latin typeface="Arial" pitchFamily="34" charset="0"/>
                <a:ea typeface="+mn-ea"/>
                <a:cs typeface="Arial" pitchFamily="34" charset="0"/>
              </a:rPr>
              <a:t>including ongoing and completed research projects from the past three years that you want to draw attention to (previously known as research support).</a:t>
            </a:r>
          </a:p>
          <a:p>
            <a:r>
              <a:rPr lang="en-US" sz="1200" b="1" i="1" kern="1200">
                <a:solidFill>
                  <a:schemeClr val="tx1"/>
                </a:solidFill>
                <a:effectLst/>
                <a:latin typeface="Arial" pitchFamily="34" charset="0"/>
                <a:ea typeface="+mn-ea"/>
                <a:cs typeface="Arial" pitchFamily="34" charset="0"/>
              </a:rPr>
              <a:t>The sample provided as it listed in chronological order based on start date.  Oldest first. </a:t>
            </a:r>
            <a:endParaRPr lang="en-US" sz="1200" b="0" i="0" kern="1200">
              <a:solidFill>
                <a:schemeClr val="tx1"/>
              </a:solidFill>
              <a:effectLst/>
              <a:latin typeface="Arial" pitchFamily="34" charset="0"/>
              <a:ea typeface="+mn-ea"/>
              <a:cs typeface="Arial" pitchFamily="34" charset="0"/>
            </a:endParaRPr>
          </a:p>
          <a:p>
            <a:endParaRPr lang="en-US"/>
          </a:p>
        </p:txBody>
      </p:sp>
      <p:sp>
        <p:nvSpPr>
          <p:cNvPr id="4" name="Header Placeholder 3"/>
          <p:cNvSpPr>
            <a:spLocks noGrp="1"/>
          </p:cNvSpPr>
          <p:nvPr>
            <p:ph type="hdr" sz="quarter"/>
          </p:nvPr>
        </p:nvSpPr>
        <p:spPr/>
        <p:txBody>
          <a:bodyPr/>
          <a:lstStyle/>
          <a:p>
            <a:pPr>
              <a:lnSpc>
                <a:spcPct val="95000"/>
              </a:lnSpc>
            </a:pPr>
            <a:endParaRPr lang="en-US">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8D4FE25F-14F6-4897-9462-462C944600EA}" type="datetime1">
              <a:rPr lang="en-US" smtClean="0">
                <a:latin typeface="Arial" pitchFamily="34" charset="0"/>
                <a:cs typeface="Arial" pitchFamily="34" charset="0"/>
              </a:rPr>
              <a:t>5/12/2021</a:t>
            </a:fld>
            <a:endParaRPr lang="en-US">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Tree>
    <p:extLst>
      <p:ext uri="{BB962C8B-B14F-4D97-AF65-F5344CB8AC3E}">
        <p14:creationId xmlns:p14="http://schemas.microsoft.com/office/powerpoint/2010/main" val="323996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2" y="4349651"/>
            <a:ext cx="8636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166"/>
            <a:ext cx="10773833" cy="575094"/>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NIH Biosketch and Other Support Updates</a:t>
            </a:r>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a:t>“Lorem ipsum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a:t>“</a:t>
            </a:r>
            <a:r>
              <a:rPr lang="en-US" err="1"/>
              <a:t>Lorem</a:t>
            </a:r>
            <a:r>
              <a:rPr lang="en-US"/>
              <a:t> </a:t>
            </a:r>
            <a:r>
              <a:rPr lang="en-US" err="1"/>
              <a:t>ipsum</a:t>
            </a:r>
            <a:r>
              <a:rPr lang="en-US"/>
              <a:t>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 </a:t>
            </a:r>
            <a:r>
              <a:rPr lang="en-US" err="1"/>
              <a:t>sedo</a:t>
            </a:r>
            <a:r>
              <a:rPr lang="en-US"/>
              <a:t>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labotre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et </a:t>
            </a:r>
            <a:r>
              <a:rPr lang="en-US" err="1"/>
              <a:t>venium</a:t>
            </a:r>
            <a:r>
              <a:rPr lang="en-US"/>
              <a:t>, </a:t>
            </a:r>
            <a:r>
              <a:rPr lang="en-US" err="1"/>
              <a:t>quis</a:t>
            </a:r>
            <a:r>
              <a:rPr lang="en-US"/>
              <a:t> </a:t>
            </a:r>
            <a:r>
              <a:rPr lang="en-US" err="1"/>
              <a:t>nostrud</a:t>
            </a:r>
            <a:r>
              <a:rPr lang="en-US"/>
              <a:t> </a:t>
            </a:r>
            <a:r>
              <a:rPr lang="en-US" err="1"/>
              <a:t>elit</a:t>
            </a:r>
            <a:r>
              <a:rPr lang="en-US"/>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0" y="297068"/>
            <a:ext cx="11770751" cy="6560932"/>
          </a:xfrm>
          <a:prstGeom prst="rect">
            <a:avLst/>
          </a:prstGeom>
        </p:spPr>
      </p:pic>
      <p:sp>
        <p:nvSpPr>
          <p:cNvPr id="2" name="Rectangle 1"/>
          <p:cNvSpPr/>
          <p:nvPr userDrawn="1"/>
        </p:nvSpPr>
        <p:spPr bwMode="auto">
          <a:xfrm>
            <a:off x="670561" y="2"/>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a:solidFill>
                <a:schemeClr val="tx1"/>
              </a:solidFill>
              <a:latin typeface="+mj-lt"/>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
        <p:nvSpPr>
          <p:cNvPr id="10"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a:p>
        </p:txBody>
      </p:sp>
      <p:sp>
        <p:nvSpPr>
          <p:cNvPr id="12"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a:t>Title Here</a:t>
            </a:r>
          </a:p>
        </p:txBody>
      </p:sp>
      <p:sp>
        <p:nvSpPr>
          <p:cNvPr id="16"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Tree>
    <p:extLst>
      <p:ext uri="{BB962C8B-B14F-4D97-AF65-F5344CB8AC3E}">
        <p14:creationId xmlns:p14="http://schemas.microsoft.com/office/powerpoint/2010/main" val="35675937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50" y="297068"/>
            <a:ext cx="11770749" cy="6560932"/>
          </a:xfrm>
          <a:prstGeom prst="rect">
            <a:avLst/>
          </a:prstGeom>
        </p:spPr>
      </p:pic>
      <p:sp>
        <p:nvSpPr>
          <p:cNvPr id="2" name="Rectangle 1"/>
          <p:cNvSpPr/>
          <p:nvPr userDrawn="1"/>
        </p:nvSpPr>
        <p:spPr bwMode="auto">
          <a:xfrm>
            <a:off x="670561" y="2"/>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a:solidFill>
                <a:schemeClr val="tx1"/>
              </a:solidFill>
              <a:latin typeface="+mj-lt"/>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a:p>
        </p:txBody>
      </p:sp>
      <p:sp>
        <p:nvSpPr>
          <p:cNvPr id="9"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4"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a:t>Title Here</a:t>
            </a:r>
          </a:p>
        </p:txBody>
      </p:sp>
      <p:sp>
        <p:nvSpPr>
          <p:cNvPr id="15"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30169017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421250" y="282638"/>
            <a:ext cx="11778705" cy="6575362"/>
          </a:xfrm>
          <a:prstGeom prst="rect">
            <a:avLst/>
          </a:prstGeom>
        </p:spPr>
      </p:pic>
      <p:sp>
        <p:nvSpPr>
          <p:cNvPr id="2" name="Rectangle 1"/>
          <p:cNvSpPr/>
          <p:nvPr userDrawn="1"/>
        </p:nvSpPr>
        <p:spPr bwMode="auto">
          <a:xfrm>
            <a:off x="670561" y="2"/>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a:solidFill>
                <a:schemeClr val="tx1"/>
              </a:solidFill>
              <a:latin typeface="+mj-lt"/>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a:p>
        </p:txBody>
      </p:sp>
      <p:sp>
        <p:nvSpPr>
          <p:cNvPr id="10"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a:t>Title Here</a:t>
            </a:r>
          </a:p>
        </p:txBody>
      </p:sp>
      <p:sp>
        <p:nvSpPr>
          <p:cNvPr id="16"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14591100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97835" y="742096"/>
            <a:ext cx="1392784"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245" y="297068"/>
            <a:ext cx="11770756" cy="6560934"/>
          </a:xfrm>
          <a:prstGeom prst="rect">
            <a:avLst/>
          </a:prstGeom>
        </p:spPr>
      </p:pic>
      <p:sp>
        <p:nvSpPr>
          <p:cNvPr id="2" name="Rectangle 1"/>
          <p:cNvSpPr/>
          <p:nvPr userDrawn="1"/>
        </p:nvSpPr>
        <p:spPr bwMode="auto">
          <a:xfrm>
            <a:off x="670561" y="2"/>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a:solidFill>
                <a:schemeClr val="tx1"/>
              </a:solidFill>
              <a:latin typeface="+mj-lt"/>
            </a:endParaRPr>
          </a:p>
        </p:txBody>
      </p:sp>
      <p:sp>
        <p:nvSpPr>
          <p:cNvPr id="13" name="Date Placeholder 4"/>
          <p:cNvSpPr>
            <a:spLocks noGrp="1"/>
          </p:cNvSpPr>
          <p:nvPr>
            <p:ph type="dt" sz="half" idx="2"/>
          </p:nvPr>
        </p:nvSpPr>
        <p:spPr>
          <a:xfrm>
            <a:off x="1047842" y="5159270"/>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a:p>
        </p:txBody>
      </p:sp>
      <p:sp>
        <p:nvSpPr>
          <p:cNvPr id="9" name="Text Placeholder 2"/>
          <p:cNvSpPr>
            <a:spLocks noGrp="1"/>
          </p:cNvSpPr>
          <p:nvPr>
            <p:ph type="body" sz="quarter" idx="10" hasCustomPrompt="1"/>
          </p:nvPr>
        </p:nvSpPr>
        <p:spPr>
          <a:xfrm>
            <a:off x="1045703" y="4473720"/>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6" name="Title 15"/>
          <p:cNvSpPr>
            <a:spLocks noGrp="1"/>
          </p:cNvSpPr>
          <p:nvPr>
            <p:ph type="title" hasCustomPrompt="1"/>
          </p:nvPr>
        </p:nvSpPr>
        <p:spPr>
          <a:xfrm>
            <a:off x="1045702" y="1503863"/>
            <a:ext cx="6940943" cy="1749284"/>
          </a:xfrm>
        </p:spPr>
        <p:txBody>
          <a:bodyPr anchor="b">
            <a:noAutofit/>
          </a:bodyPr>
          <a:lstStyle>
            <a:lvl1pPr>
              <a:defRPr sz="3600" baseline="0">
                <a:solidFill>
                  <a:schemeClr val="bg1"/>
                </a:solidFill>
                <a:latin typeface="+mj-lt"/>
              </a:defRPr>
            </a:lvl1pPr>
          </a:lstStyle>
          <a:p>
            <a:r>
              <a:rPr lang="en-US"/>
              <a:t>Title Here</a:t>
            </a:r>
          </a:p>
        </p:txBody>
      </p:sp>
      <p:sp>
        <p:nvSpPr>
          <p:cNvPr id="17" name="Text Placeholder 3"/>
          <p:cNvSpPr>
            <a:spLocks noGrp="1"/>
          </p:cNvSpPr>
          <p:nvPr>
            <p:ph type="body" sz="quarter" idx="15" hasCustomPrompt="1"/>
          </p:nvPr>
        </p:nvSpPr>
        <p:spPr>
          <a:xfrm>
            <a:off x="1050520" y="3368002"/>
            <a:ext cx="6935897"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063" y="297068"/>
            <a:ext cx="1697503" cy="827818"/>
          </a:xfrm>
          <a:prstGeom prst="rect">
            <a:avLst/>
          </a:prstGeom>
        </p:spPr>
      </p:pic>
    </p:spTree>
    <p:extLst>
      <p:ext uri="{BB962C8B-B14F-4D97-AF65-F5344CB8AC3E}">
        <p14:creationId xmlns:p14="http://schemas.microsoft.com/office/powerpoint/2010/main" val="71151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
        <p:nvSpPr>
          <p:cNvPr id="14" name="Title 15"/>
          <p:cNvSpPr>
            <a:spLocks noGrp="1"/>
          </p:cNvSpPr>
          <p:nvPr>
            <p:ph type="title" hasCustomPrompt="1"/>
          </p:nvPr>
        </p:nvSpPr>
        <p:spPr>
          <a:xfrm>
            <a:off x="398936" y="2504663"/>
            <a:ext cx="11209968" cy="1749284"/>
          </a:xfrm>
        </p:spPr>
        <p:txBody>
          <a:bodyPr anchor="b">
            <a:noAutofit/>
          </a:bodyPr>
          <a:lstStyle>
            <a:lvl1pPr>
              <a:defRPr sz="3600" baseline="0">
                <a:solidFill>
                  <a:schemeClr val="tx1"/>
                </a:solidFill>
                <a:latin typeface="+mj-lt"/>
              </a:defRPr>
            </a:lvl1pPr>
          </a:lstStyle>
          <a:p>
            <a:r>
              <a:rPr lang="en-US"/>
              <a:t>Title Here</a:t>
            </a:r>
          </a:p>
        </p:txBody>
      </p:sp>
      <p:sp>
        <p:nvSpPr>
          <p:cNvPr id="15" name="Date Placeholder 4"/>
          <p:cNvSpPr>
            <a:spLocks noGrp="1"/>
          </p:cNvSpPr>
          <p:nvPr>
            <p:ph type="dt" sz="half" idx="2"/>
          </p:nvPr>
        </p:nvSpPr>
        <p:spPr>
          <a:xfrm>
            <a:off x="425600" y="6155227"/>
            <a:ext cx="2567117"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a:p>
        </p:txBody>
      </p:sp>
      <p:sp>
        <p:nvSpPr>
          <p:cNvPr id="17" name="Text Placeholder 3"/>
          <p:cNvSpPr>
            <a:spLocks noGrp="1"/>
          </p:cNvSpPr>
          <p:nvPr>
            <p:ph type="body" sz="quarter" idx="15" hasCustomPrompt="1"/>
          </p:nvPr>
        </p:nvSpPr>
        <p:spPr>
          <a:xfrm>
            <a:off x="403755" y="4246882"/>
            <a:ext cx="1122150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423462" y="546967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960" y="477076"/>
            <a:ext cx="1729936" cy="843635"/>
          </a:xfrm>
          <a:prstGeom prst="rect">
            <a:avLst/>
          </a:prstGeom>
        </p:spPr>
      </p:pic>
    </p:spTree>
    <p:extLst>
      <p:ext uri="{BB962C8B-B14F-4D97-AF65-F5344CB8AC3E}">
        <p14:creationId xmlns:p14="http://schemas.microsoft.com/office/powerpoint/2010/main" val="16561413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NIH Biosketch and Other Support Updates</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a:t>Slide Title Here</a:t>
            </a:r>
          </a:p>
        </p:txBody>
      </p:sp>
      <p:sp>
        <p:nvSpPr>
          <p:cNvPr id="4"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4"/>
          <p:cNvSpPr>
            <a:spLocks noGrp="1"/>
          </p:cNvSpPr>
          <p:nvPr>
            <p:ph type="dt" sz="half" idx="2"/>
          </p:nvPr>
        </p:nvSpPr>
        <p:spPr>
          <a:xfrm>
            <a:off x="9767484" y="6452876"/>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solidFill>
                <a:prstClr val="white"/>
              </a:solidFill>
            </a:endParaRPr>
          </a:p>
        </p:txBody>
      </p:sp>
    </p:spTree>
    <p:extLst>
      <p:ext uri="{BB962C8B-B14F-4D97-AF65-F5344CB8AC3E}">
        <p14:creationId xmlns:p14="http://schemas.microsoft.com/office/powerpoint/2010/main" val="3788977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NIH Biosketch and Other Support Updates</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4" name="Date Placeholder 4"/>
          <p:cNvSpPr>
            <a:spLocks noGrp="1"/>
          </p:cNvSpPr>
          <p:nvPr>
            <p:ph type="dt" sz="half" idx="2"/>
          </p:nvPr>
        </p:nvSpPr>
        <p:spPr>
          <a:xfrm>
            <a:off x="9809525" y="647013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solidFill>
                <a:prstClr val="white"/>
              </a:solidFill>
            </a:endParaRPr>
          </a:p>
        </p:txBody>
      </p:sp>
    </p:spTree>
    <p:extLst>
      <p:ext uri="{BB962C8B-B14F-4D97-AF65-F5344CB8AC3E}">
        <p14:creationId xmlns:p14="http://schemas.microsoft.com/office/powerpoint/2010/main" val="20335733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NIH Biosketch and Other Support Updates</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5"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p>
        </p:txBody>
      </p:sp>
      <p:sp>
        <p:nvSpPr>
          <p:cNvPr id="6" name="Date Placeholder 4"/>
          <p:cNvSpPr>
            <a:spLocks noGrp="1"/>
          </p:cNvSpPr>
          <p:nvPr>
            <p:ph type="dt" sz="half" idx="2"/>
          </p:nvPr>
        </p:nvSpPr>
        <p:spPr>
          <a:xfrm>
            <a:off x="9713432" y="6453507"/>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solidFill>
                <a:prstClr val="white"/>
              </a:solidFill>
            </a:endParaRPr>
          </a:p>
        </p:txBody>
      </p:sp>
    </p:spTree>
    <p:extLst>
      <p:ext uri="{BB962C8B-B14F-4D97-AF65-F5344CB8AC3E}">
        <p14:creationId xmlns:p14="http://schemas.microsoft.com/office/powerpoint/2010/main" val="20451123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NIH Biosketch and Other Support Updates</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lvl2pPr>
              <a:buClr>
                <a:schemeClr val="accent5"/>
              </a:buClr>
              <a:defRPr/>
            </a:lvl2pPr>
            <a:lvl4pPr>
              <a:buClr>
                <a:schemeClr val="accent5"/>
              </a:buClr>
              <a:defRPr/>
            </a:lvl4pPr>
          </a:lstStyle>
          <a:p>
            <a:pPr lvl="0"/>
            <a:r>
              <a:rPr lang="en-US"/>
              <a:t>Click to add text</a:t>
            </a:r>
          </a:p>
          <a:p>
            <a:pPr lvl="1"/>
            <a:r>
              <a:rPr lang="en-US"/>
              <a:t>Second level</a:t>
            </a:r>
          </a:p>
          <a:p>
            <a:pPr lvl="2"/>
            <a:r>
              <a:rPr lang="en-US"/>
              <a:t>Third level</a:t>
            </a:r>
          </a:p>
          <a:p>
            <a:pPr lvl="3"/>
            <a:r>
              <a:rPr lang="en-US"/>
              <a:t>Fourth level</a:t>
            </a:r>
          </a:p>
        </p:txBody>
      </p:sp>
      <p:sp>
        <p:nvSpPr>
          <p:cNvPr id="9" name="Content Placeholder 3"/>
          <p:cNvSpPr>
            <a:spLocks noGrp="1"/>
          </p:cNvSpPr>
          <p:nvPr>
            <p:ph sz="quarter" idx="19" hasCustomPrompt="1"/>
          </p:nvPr>
        </p:nvSpPr>
        <p:spPr>
          <a:xfrm>
            <a:off x="6387182" y="1894327"/>
            <a:ext cx="5102453" cy="3804111"/>
          </a:xfrm>
        </p:spPr>
        <p:txBody>
          <a:bodyPr/>
          <a:lstStyle>
            <a:lvl2pPr>
              <a:buClr>
                <a:schemeClr val="accent5"/>
              </a:buClr>
              <a:defRPr/>
            </a:lvl2pPr>
            <a:lvl4pPr>
              <a:buClr>
                <a:schemeClr val="accent5"/>
              </a:buClr>
              <a:defRPr/>
            </a:lvl4pPr>
          </a:lstStyle>
          <a:p>
            <a:pPr lvl="0"/>
            <a:r>
              <a:rPr lang="en-US"/>
              <a:t>Click to add text</a:t>
            </a:r>
          </a:p>
          <a:p>
            <a:pPr lvl="1"/>
            <a:r>
              <a:rPr lang="en-US"/>
              <a:t>Second level</a:t>
            </a:r>
          </a:p>
          <a:p>
            <a:pPr lvl="2"/>
            <a:r>
              <a:rPr lang="en-US"/>
              <a:t>Third level</a:t>
            </a:r>
          </a:p>
          <a:p>
            <a:pPr lvl="3"/>
            <a:r>
              <a:rPr lang="en-US"/>
              <a:t>Fourth level</a:t>
            </a:r>
          </a:p>
        </p:txBody>
      </p:sp>
      <p:sp>
        <p:nvSpPr>
          <p:cNvPr id="13" name="Date Placeholder 4"/>
          <p:cNvSpPr>
            <a:spLocks noGrp="1"/>
          </p:cNvSpPr>
          <p:nvPr>
            <p:ph type="dt" sz="half" idx="2"/>
          </p:nvPr>
        </p:nvSpPr>
        <p:spPr>
          <a:xfrm>
            <a:off x="9707425" y="647013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solidFill>
                <a:prstClr val="white"/>
              </a:solidFill>
            </a:endParaRPr>
          </a:p>
        </p:txBody>
      </p:sp>
    </p:spTree>
    <p:extLst>
      <p:ext uri="{BB962C8B-B14F-4D97-AF65-F5344CB8AC3E}">
        <p14:creationId xmlns:p14="http://schemas.microsoft.com/office/powerpoint/2010/main" val="21065903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sz="900"/>
            </a:lvl1pPr>
          </a:lstStyle>
          <a:p>
            <a:r>
              <a:rPr lang="en-US"/>
              <a:t>NIH Biosketch and Other Support Updates</a:t>
            </a:r>
          </a:p>
        </p:txBody>
      </p:sp>
      <p:sp>
        <p:nvSpPr>
          <p:cNvPr id="14" name="Slide Number Placeholder 13"/>
          <p:cNvSpPr>
            <a:spLocks noGrp="1"/>
          </p:cNvSpPr>
          <p:nvPr>
            <p:ph type="sldNum" sz="quarter" idx="13"/>
          </p:nvPr>
        </p:nvSpPr>
        <p:spPr>
          <a:xfrm>
            <a:off x="362812" y="6453507"/>
            <a:ext cx="328081" cy="154603"/>
          </a:xfrm>
        </p:spPr>
        <p:txBody>
          <a:bodyPr/>
          <a:lstStyle>
            <a:lvl1pPr>
              <a:defRPr sz="900"/>
            </a:lvl1p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24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4"/>
          <p:cNvSpPr>
            <a:spLocks noGrp="1"/>
          </p:cNvSpPr>
          <p:nvPr>
            <p:ph type="dt" sz="half" idx="2"/>
          </p:nvPr>
        </p:nvSpPr>
        <p:spPr>
          <a:xfrm>
            <a:off x="9785502" y="6452876"/>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2008382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sz="900"/>
            </a:lvl1pPr>
          </a:lstStyle>
          <a:p>
            <a:r>
              <a:rPr lang="en-US"/>
              <a:t>NIH Biosketch and Other Support Updates</a:t>
            </a:r>
          </a:p>
        </p:txBody>
      </p:sp>
      <p:sp>
        <p:nvSpPr>
          <p:cNvPr id="14" name="Slide Number Placeholder 13"/>
          <p:cNvSpPr>
            <a:spLocks noGrp="1"/>
          </p:cNvSpPr>
          <p:nvPr>
            <p:ph type="sldNum" sz="quarter" idx="13"/>
          </p:nvPr>
        </p:nvSpPr>
        <p:spPr/>
        <p:txBody>
          <a:bodyPr/>
          <a:lstStyle>
            <a:lvl1pPr>
              <a:defRPr sz="900"/>
            </a:lvl1pPr>
          </a:lstStyle>
          <a:p>
            <a:fld id="{7BCC8D0D-EAEC-449D-9161-023DFF90F2E2}" type="slidenum">
              <a:rPr lang="en-US" smtClean="0"/>
              <a:pPr/>
              <a:t>‹#›</a:t>
            </a:fld>
            <a:endParaRPr lang="en-US"/>
          </a:p>
        </p:txBody>
      </p:sp>
      <p:sp>
        <p:nvSpPr>
          <p:cNvPr id="6" name="Chart Placeholder 2"/>
          <p:cNvSpPr>
            <a:spLocks noGrp="1"/>
          </p:cNvSpPr>
          <p:nvPr>
            <p:ph type="chart" sz="quarter" idx="14"/>
          </p:nvPr>
        </p:nvSpPr>
        <p:spPr>
          <a:xfrm>
            <a:off x="357814" y="469929"/>
            <a:ext cx="11449876" cy="5297083"/>
          </a:xfrm>
          <a:prstGeom prst="rect">
            <a:avLst/>
          </a:prstGeom>
        </p:spPr>
        <p:txBody>
          <a:bodyPr>
            <a:normAutofit/>
          </a:bodyPr>
          <a:lstStyle>
            <a:lvl1pPr marL="0" indent="0">
              <a:buNone/>
              <a:defRPr/>
            </a:lvl1pPr>
          </a:lstStyle>
          <a:p>
            <a:r>
              <a:rPr lang="en-US"/>
              <a:t>Click icon to add chart</a:t>
            </a:r>
          </a:p>
        </p:txBody>
      </p:sp>
      <p:sp>
        <p:nvSpPr>
          <p:cNvPr id="5" name="Date Placeholder 4"/>
          <p:cNvSpPr>
            <a:spLocks noGrp="1"/>
          </p:cNvSpPr>
          <p:nvPr>
            <p:ph type="dt" sz="half" idx="2"/>
          </p:nvPr>
        </p:nvSpPr>
        <p:spPr>
          <a:xfrm>
            <a:off x="9755473" y="647013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10507196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sz="900"/>
            </a:lvl1pPr>
          </a:lstStyle>
          <a:p>
            <a:r>
              <a:rPr lang="en-US"/>
              <a:t>NIH Biosketch and Other Support Updates</a:t>
            </a:r>
          </a:p>
        </p:txBody>
      </p:sp>
      <p:sp>
        <p:nvSpPr>
          <p:cNvPr id="14" name="Slide Number Placeholder 13"/>
          <p:cNvSpPr>
            <a:spLocks noGrp="1"/>
          </p:cNvSpPr>
          <p:nvPr>
            <p:ph type="sldNum" sz="quarter" idx="13"/>
          </p:nvPr>
        </p:nvSpPr>
        <p:spPr/>
        <p:txBody>
          <a:bodyPr/>
          <a:lstStyle>
            <a:lvl1pPr>
              <a:defRPr sz="900"/>
            </a:lvl1p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24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a:t>Click to add text</a:t>
            </a:r>
          </a:p>
          <a:p>
            <a:pPr lvl="1"/>
            <a:r>
              <a:rPr lang="en-US"/>
              <a:t>Second level</a:t>
            </a:r>
          </a:p>
          <a:p>
            <a:pPr lvl="2"/>
            <a:r>
              <a:rPr lang="en-US"/>
              <a:t>Third level</a:t>
            </a:r>
          </a:p>
          <a:p>
            <a:pPr lvl="3"/>
            <a:r>
              <a:rPr lang="en-US"/>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a:t>Click to add text</a:t>
            </a:r>
          </a:p>
          <a:p>
            <a:pPr lvl="1"/>
            <a:r>
              <a:rPr lang="en-US"/>
              <a:t>Second level</a:t>
            </a:r>
          </a:p>
          <a:p>
            <a:pPr lvl="2"/>
            <a:r>
              <a:rPr lang="en-US"/>
              <a:t>Third level</a:t>
            </a:r>
          </a:p>
          <a:p>
            <a:pPr lvl="3"/>
            <a:r>
              <a:rPr lang="en-US"/>
              <a:t>Fourth level</a:t>
            </a:r>
          </a:p>
        </p:txBody>
      </p:sp>
      <p:sp>
        <p:nvSpPr>
          <p:cNvPr id="13" name="Date Placeholder 4"/>
          <p:cNvSpPr>
            <a:spLocks noGrp="1"/>
          </p:cNvSpPr>
          <p:nvPr>
            <p:ph type="dt" sz="half" idx="2"/>
          </p:nvPr>
        </p:nvSpPr>
        <p:spPr>
          <a:xfrm>
            <a:off x="9707425" y="647013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80607768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a:xfrm>
            <a:off x="362812" y="6453507"/>
            <a:ext cx="328081" cy="154603"/>
          </a:xfrm>
        </p:spPr>
        <p:txBody>
          <a:bodyPr/>
          <a:lstStyle>
            <a:lvl1pPr>
              <a:defRPr sz="900"/>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a:t>Author’s Name</a:t>
            </a:r>
          </a:p>
        </p:txBody>
      </p:sp>
      <p:sp>
        <p:nvSpPr>
          <p:cNvPr id="13" name="Rectangle 12"/>
          <p:cNvSpPr/>
          <p:nvPr userDrawn="1"/>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a:t>Position Title</a:t>
            </a:r>
          </a:p>
        </p:txBody>
      </p:sp>
      <p:sp>
        <p:nvSpPr>
          <p:cNvPr id="14" name="Date Placeholder 4"/>
          <p:cNvSpPr>
            <a:spLocks noGrp="1"/>
          </p:cNvSpPr>
          <p:nvPr>
            <p:ph type="dt" sz="half" idx="2"/>
          </p:nvPr>
        </p:nvSpPr>
        <p:spPr>
          <a:xfrm>
            <a:off x="9755473" y="6477793"/>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2711919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p:cNvSpPr/>
          <p:nvPr userDrawn="1"/>
        </p:nvSpPr>
        <p:spPr bwMode="auto">
          <a:xfrm>
            <a:off x="662608" y="4"/>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a:t>Position Title</a:t>
            </a:r>
          </a:p>
        </p:txBody>
      </p:sp>
      <p:sp>
        <p:nvSpPr>
          <p:cNvPr id="14" name="Date Placeholder 4"/>
          <p:cNvSpPr>
            <a:spLocks noGrp="1"/>
          </p:cNvSpPr>
          <p:nvPr>
            <p:ph type="dt" sz="half" idx="2"/>
          </p:nvPr>
        </p:nvSpPr>
        <p:spPr>
          <a:xfrm>
            <a:off x="9743461" y="6453507"/>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7788973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p:cNvSpPr/>
          <p:nvPr userDrawn="1"/>
        </p:nvSpPr>
        <p:spPr bwMode="auto">
          <a:xfrm>
            <a:off x="662608" y="4"/>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a:t>Position Title</a:t>
            </a:r>
          </a:p>
        </p:txBody>
      </p:sp>
      <p:sp>
        <p:nvSpPr>
          <p:cNvPr id="14" name="Date Placeholder 4"/>
          <p:cNvSpPr>
            <a:spLocks noGrp="1"/>
          </p:cNvSpPr>
          <p:nvPr>
            <p:ph type="dt" sz="half" idx="2"/>
          </p:nvPr>
        </p:nvSpPr>
        <p:spPr>
          <a:xfrm>
            <a:off x="9725442" y="6477793"/>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30423238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14" name="Rectangle 13"/>
          <p:cNvSpPr/>
          <p:nvPr userDrawn="1"/>
        </p:nvSpPr>
        <p:spPr bwMode="auto">
          <a:xfrm>
            <a:off x="5" y="2363627"/>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
        <p:nvSpPr>
          <p:cNvPr id="15"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a:t>Section Header Here</a:t>
            </a:r>
          </a:p>
        </p:txBody>
      </p:sp>
      <p:sp>
        <p:nvSpPr>
          <p:cNvPr id="6" name="Date Placeholder 4"/>
          <p:cNvSpPr>
            <a:spLocks noGrp="1"/>
          </p:cNvSpPr>
          <p:nvPr>
            <p:ph type="dt" sz="half" idx="2"/>
          </p:nvPr>
        </p:nvSpPr>
        <p:spPr>
          <a:xfrm>
            <a:off x="9749466" y="647013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5308655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6" name="Rectangle 5"/>
          <p:cNvSpPr/>
          <p:nvPr userDrawn="1"/>
        </p:nvSpPr>
        <p:spPr bwMode="auto">
          <a:xfrm>
            <a:off x="5" y="2363627"/>
            <a:ext cx="9402305"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
        <p:nvSpPr>
          <p:cNvPr id="8"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a:t>Section Header Here</a:t>
            </a:r>
          </a:p>
        </p:txBody>
      </p:sp>
      <p:sp>
        <p:nvSpPr>
          <p:cNvPr id="7" name="Date Placeholder 4"/>
          <p:cNvSpPr>
            <a:spLocks noGrp="1"/>
          </p:cNvSpPr>
          <p:nvPr>
            <p:ph type="dt" sz="half" idx="2"/>
          </p:nvPr>
        </p:nvSpPr>
        <p:spPr>
          <a:xfrm>
            <a:off x="9749466" y="6486802"/>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17418856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6" name="Rectangle 5"/>
          <p:cNvSpPr/>
          <p:nvPr userDrawn="1"/>
        </p:nvSpPr>
        <p:spPr bwMode="auto">
          <a:xfrm>
            <a:off x="5" y="2363627"/>
            <a:ext cx="9402305" cy="1881809"/>
          </a:xfrm>
          <a:prstGeom prst="rect">
            <a:avLst/>
          </a:prstGeom>
          <a:ln>
            <a:solidFill>
              <a:schemeClr val="accent6"/>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lnSpc>
                <a:spcPct val="90000"/>
              </a:lnSpc>
            </a:pPr>
            <a:endParaRPr lang="en-US" sz="1600" b="1">
              <a:solidFill>
                <a:schemeClr val="bg1"/>
              </a:solidFill>
              <a:latin typeface="+mj-lt"/>
            </a:endParaRPr>
          </a:p>
        </p:txBody>
      </p:sp>
      <p:sp>
        <p:nvSpPr>
          <p:cNvPr id="8"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a:t>Section Header Here</a:t>
            </a:r>
          </a:p>
        </p:txBody>
      </p:sp>
      <p:sp>
        <p:nvSpPr>
          <p:cNvPr id="7" name="Date Placeholder 4"/>
          <p:cNvSpPr>
            <a:spLocks noGrp="1"/>
          </p:cNvSpPr>
          <p:nvPr>
            <p:ph type="dt" sz="half" idx="2"/>
          </p:nvPr>
        </p:nvSpPr>
        <p:spPr>
          <a:xfrm>
            <a:off x="9749466" y="6486802"/>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17879611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6" name="Rectangle 5"/>
          <p:cNvSpPr/>
          <p:nvPr userDrawn="1"/>
        </p:nvSpPr>
        <p:spPr bwMode="auto">
          <a:xfrm>
            <a:off x="5" y="2363627"/>
            <a:ext cx="9402305" cy="1881809"/>
          </a:xfrm>
          <a:prstGeom prst="rect">
            <a:avLst/>
          </a:prstGeom>
          <a:ln>
            <a:solidFill>
              <a:schemeClr val="accent4"/>
            </a:solidFill>
            <a:headEnd/>
            <a:tailEnd/>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lnSpc>
                <a:spcPct val="90000"/>
              </a:lnSpc>
            </a:pPr>
            <a:endParaRPr lang="en-US" sz="1600" b="1">
              <a:solidFill>
                <a:schemeClr val="bg1"/>
              </a:solidFill>
              <a:latin typeface="+mj-lt"/>
            </a:endParaRPr>
          </a:p>
        </p:txBody>
      </p:sp>
      <p:sp>
        <p:nvSpPr>
          <p:cNvPr id="8"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a:t>Section Header Here</a:t>
            </a:r>
          </a:p>
        </p:txBody>
      </p:sp>
      <p:sp>
        <p:nvSpPr>
          <p:cNvPr id="7" name="Date Placeholder 4"/>
          <p:cNvSpPr>
            <a:spLocks noGrp="1"/>
          </p:cNvSpPr>
          <p:nvPr>
            <p:ph type="dt" sz="half" idx="2"/>
          </p:nvPr>
        </p:nvSpPr>
        <p:spPr>
          <a:xfrm>
            <a:off x="9749466" y="6486802"/>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1342438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900"/>
            </a:lvl1pPr>
          </a:lstStyle>
          <a:p>
            <a:r>
              <a:rPr lang="en-US"/>
              <a:t>NIH Biosketch and Other Support Updates</a:t>
            </a:r>
          </a:p>
        </p:txBody>
      </p:sp>
      <p:sp>
        <p:nvSpPr>
          <p:cNvPr id="5" name="Slide Number Placeholder 4"/>
          <p:cNvSpPr>
            <a:spLocks noGrp="1"/>
          </p:cNvSpPr>
          <p:nvPr>
            <p:ph type="sldNum" sz="quarter" idx="12"/>
          </p:nvPr>
        </p:nvSpPr>
        <p:spPr/>
        <p:txBody>
          <a:bodyPr/>
          <a:lstStyle>
            <a:lvl1pPr>
              <a:defRPr sz="900"/>
            </a:lvl1pPr>
          </a:lstStyle>
          <a:p>
            <a:fld id="{7BCC8D0D-EAEC-449D-9161-023DFF90F2E2}" type="slidenum">
              <a:rPr lang="en-US" smtClean="0"/>
              <a:pPr/>
              <a:t>‹#›</a:t>
            </a:fld>
            <a:endParaRPr lang="en-US"/>
          </a:p>
        </p:txBody>
      </p:sp>
      <p:sp>
        <p:nvSpPr>
          <p:cNvPr id="6" name="Rectangle 5"/>
          <p:cNvSpPr/>
          <p:nvPr userDrawn="1"/>
        </p:nvSpPr>
        <p:spPr bwMode="auto">
          <a:xfrm>
            <a:off x="5" y="2363627"/>
            <a:ext cx="9402305"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
        <p:nvSpPr>
          <p:cNvPr id="7"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a:t>Section Header Here</a:t>
            </a:r>
          </a:p>
        </p:txBody>
      </p:sp>
      <p:sp>
        <p:nvSpPr>
          <p:cNvPr id="8" name="Date Placeholder 4"/>
          <p:cNvSpPr>
            <a:spLocks noGrp="1"/>
          </p:cNvSpPr>
          <p:nvPr>
            <p:ph type="dt" sz="half" idx="2"/>
          </p:nvPr>
        </p:nvSpPr>
        <p:spPr>
          <a:xfrm>
            <a:off x="9749466" y="647013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96625092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0" y="2906722"/>
            <a:ext cx="209472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1879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800" y="2514849"/>
            <a:ext cx="2438400" cy="1828302"/>
          </a:xfrm>
          <a:prstGeom prst="rect">
            <a:avLst/>
          </a:prstGeom>
        </p:spPr>
      </p:pic>
    </p:spTree>
    <p:extLst>
      <p:ext uri="{BB962C8B-B14F-4D97-AF65-F5344CB8AC3E}">
        <p14:creationId xmlns:p14="http://schemas.microsoft.com/office/powerpoint/2010/main" val="25573056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5739" y="2415131"/>
            <a:ext cx="215392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06944" y="-437"/>
            <a:ext cx="4785056"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2"/>
            <a:ext cx="8885739" cy="4442869"/>
          </a:xfrm>
          <a:prstGeom prst="rect">
            <a:avLst/>
          </a:prstGeom>
        </p:spPr>
      </p:pic>
    </p:spTree>
    <p:extLst>
      <p:ext uri="{BB962C8B-B14F-4D97-AF65-F5344CB8AC3E}">
        <p14:creationId xmlns:p14="http://schemas.microsoft.com/office/powerpoint/2010/main" val="1485034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135771"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28657432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453" y="2267794"/>
            <a:ext cx="215392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4141556"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56373" y="2267795"/>
            <a:ext cx="9035627" cy="4590207"/>
          </a:xfrm>
          <a:prstGeom prst="rect">
            <a:avLst/>
          </a:prstGeom>
        </p:spPr>
      </p:pic>
    </p:spTree>
    <p:extLst>
      <p:ext uri="{BB962C8B-B14F-4D97-AF65-F5344CB8AC3E}">
        <p14:creationId xmlns:p14="http://schemas.microsoft.com/office/powerpoint/2010/main" val="42201773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solidFill>
                <a:prstClr val="white"/>
              </a:solidFill>
            </a:endParaRPr>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
        <p:nvSpPr>
          <p:cNvPr id="4" name="Rectangle 3"/>
          <p:cNvSpPr/>
          <p:nvPr userDrawn="1"/>
        </p:nvSpPr>
        <p:spPr bwMode="auto">
          <a:xfrm>
            <a:off x="696685" y="1348780"/>
            <a:ext cx="2644240" cy="3049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Tree>
    <p:extLst>
      <p:ext uri="{BB962C8B-B14F-4D97-AF65-F5344CB8AC3E}">
        <p14:creationId xmlns:p14="http://schemas.microsoft.com/office/powerpoint/2010/main" val="16467634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NIH Biosketch and Other Support Updates</a:t>
            </a:r>
          </a:p>
        </p:txBody>
      </p:sp>
      <p:sp>
        <p:nvSpPr>
          <p:cNvPr id="3" name="Slide Number Placeholder 2"/>
          <p:cNvSpPr>
            <a:spLocks noGrp="1"/>
          </p:cNvSpPr>
          <p:nvPr>
            <p:ph type="sldNum" sz="quarter" idx="11"/>
          </p:nvPr>
        </p:nvSpPr>
        <p:spPr/>
        <p:txBody>
          <a:bodyPr/>
          <a:lstStyle/>
          <a:p>
            <a:fld id="{7BCC8D0D-EAEC-449D-9161-023DFF90F2E2}" type="slidenum">
              <a:rPr lang="en-US" smtClean="0"/>
              <a:pPr/>
              <a:t>‹#›</a:t>
            </a:fld>
            <a:endParaRPr lang="en-US"/>
          </a:p>
        </p:txBody>
      </p:sp>
      <p:sp>
        <p:nvSpPr>
          <p:cNvPr id="4" name="Date Placeholder 4"/>
          <p:cNvSpPr>
            <a:spLocks noGrp="1"/>
          </p:cNvSpPr>
          <p:nvPr>
            <p:ph type="dt" sz="half" idx="2"/>
          </p:nvPr>
        </p:nvSpPr>
        <p:spPr>
          <a:xfrm>
            <a:off x="9623342" y="647013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19865133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a:solidFill>
                <a:prstClr val="white"/>
              </a:solidFill>
              <a:latin typeface="Arial"/>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solidFill>
                <a:prstClr val="white"/>
              </a:solidFill>
            </a:endParaRPr>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72668727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Quote with Image">
    <p:spTree>
      <p:nvGrpSpPr>
        <p:cNvPr id="1" name=""/>
        <p:cNvGrpSpPr/>
        <p:nvPr/>
      </p:nvGrpSpPr>
      <p:grpSpPr>
        <a:xfrm>
          <a:off x="0" y="0"/>
          <a:ext cx="0" cy="0"/>
          <a:chOff x="0" y="0"/>
          <a:chExt cx="0" cy="0"/>
        </a:xfrm>
      </p:grpSpPr>
      <p:sp>
        <p:nvSpPr>
          <p:cNvPr id="12" name="Rectangle 11"/>
          <p:cNvSpPr/>
          <p:nvPr userDrawn="1"/>
        </p:nvSpPr>
        <p:spPr bwMode="auto">
          <a:xfrm>
            <a:off x="0" y="65903"/>
            <a:ext cx="12192000" cy="685800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 t="-1" r="-375" b="-2544"/>
          <a:stretch/>
        </p:blipFill>
        <p:spPr>
          <a:xfrm>
            <a:off x="0" y="163287"/>
            <a:ext cx="12308115" cy="2645228"/>
          </a:xfrm>
          <a:prstGeom prst="rect">
            <a:avLst/>
          </a:prstGeom>
        </p:spPr>
      </p:pic>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a:t>“Lorem ipsum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ate Placeholder 4"/>
          <p:cNvSpPr txBox="1">
            <a:spLocks/>
          </p:cNvSpPr>
          <p:nvPr userDrawn="1"/>
        </p:nvSpPr>
        <p:spPr>
          <a:xfrm>
            <a:off x="6927917" y="6454550"/>
            <a:ext cx="3707627" cy="137980"/>
          </a:xfrm>
          <a:prstGeom prst="rect">
            <a:avLst/>
          </a:prstGeom>
        </p:spPr>
        <p:txBody>
          <a:bodyPr vert="horz" wrap="square" lIns="0" tIns="0" rIns="0" bIns="0" rtlCol="0" anchor="b" anchorCtr="0"/>
          <a:lstStyle>
            <a:defPPr>
              <a:defRPr lang="en-US"/>
            </a:defPPr>
            <a:lvl1pPr marL="0" algn="r" defTabSz="914400" rtl="0" eaLnBrk="1" latinLnBrk="0" hangingPunct="1">
              <a:defRPr sz="900" i="0" kern="1200">
                <a:solidFill>
                  <a:schemeClr val="bg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chemeClr val="bg1"/>
              </a:solidFill>
            </a:endParaRPr>
          </a:p>
        </p:txBody>
      </p:sp>
      <p:sp>
        <p:nvSpPr>
          <p:cNvPr id="23" name="Footer Placeholder 5"/>
          <p:cNvSpPr txBox="1">
            <a:spLocks/>
          </p:cNvSpPr>
          <p:nvPr userDrawn="1"/>
        </p:nvSpPr>
        <p:spPr>
          <a:xfrm>
            <a:off x="893073" y="6454550"/>
            <a:ext cx="6476555" cy="137980"/>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bg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solidFill>
              </a:rPr>
              <a:t>Contracts</a:t>
            </a:r>
            <a:r>
              <a:rPr lang="en-US" sz="900" baseline="0">
                <a:solidFill>
                  <a:schemeClr val="bg1"/>
                </a:solidFill>
              </a:rPr>
              <a:t> &amp; Grants Accounting Staff Meeting | Controller’s Office</a:t>
            </a:r>
            <a:endParaRPr lang="en-US" sz="900">
              <a:solidFill>
                <a:schemeClr val="bg1"/>
              </a:solidFill>
            </a:endParaRPr>
          </a:p>
        </p:txBody>
      </p:sp>
    </p:spTree>
    <p:extLst>
      <p:ext uri="{BB962C8B-B14F-4D97-AF65-F5344CB8AC3E}">
        <p14:creationId xmlns:p14="http://schemas.microsoft.com/office/powerpoint/2010/main" val="5956681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sz="900"/>
            </a:lvl1pPr>
          </a:lstStyle>
          <a:p>
            <a:r>
              <a:rPr lang="en-US"/>
              <a:t>NIH Biosketch and Other Support Updates</a:t>
            </a:r>
          </a:p>
        </p:txBody>
      </p:sp>
      <p:sp>
        <p:nvSpPr>
          <p:cNvPr id="14" name="Slide Number Placeholder 13"/>
          <p:cNvSpPr>
            <a:spLocks noGrp="1"/>
          </p:cNvSpPr>
          <p:nvPr>
            <p:ph type="sldNum" sz="quarter" idx="13"/>
          </p:nvPr>
        </p:nvSpPr>
        <p:spPr/>
        <p:txBody>
          <a:bodyPr/>
          <a:lstStyle>
            <a:lvl1pPr>
              <a:defRPr sz="900"/>
            </a:lvl1pPr>
          </a:lstStyle>
          <a:p>
            <a:fld id="{7BCC8D0D-EAEC-449D-9161-023DFF90F2E2}" type="slidenum">
              <a:rPr lang="en-US" smtClean="0"/>
              <a:pPr/>
              <a:t>‹#›</a:t>
            </a:fld>
            <a:endParaRPr lang="en-US"/>
          </a:p>
        </p:txBody>
      </p:sp>
      <p:sp>
        <p:nvSpPr>
          <p:cNvPr id="3" name="Chart Placeholder 2"/>
          <p:cNvSpPr>
            <a:spLocks noGrp="1"/>
          </p:cNvSpPr>
          <p:nvPr>
            <p:ph type="chart" sz="quarter" idx="14"/>
          </p:nvPr>
        </p:nvSpPr>
        <p:spPr>
          <a:xfrm>
            <a:off x="357814" y="450575"/>
            <a:ext cx="11449876" cy="5420140"/>
          </a:xfrm>
          <a:prstGeom prst="rect">
            <a:avLst/>
          </a:prstGeom>
        </p:spPr>
        <p:txBody>
          <a:bodyPr>
            <a:normAutofit/>
          </a:bodyPr>
          <a:lstStyle/>
          <a:p>
            <a:r>
              <a:rPr lang="en-US"/>
              <a:t>Click icon to add chart</a:t>
            </a:r>
          </a:p>
        </p:txBody>
      </p:sp>
    </p:spTree>
    <p:extLst>
      <p:ext uri="{BB962C8B-B14F-4D97-AF65-F5344CB8AC3E}">
        <p14:creationId xmlns:p14="http://schemas.microsoft.com/office/powerpoint/2010/main" val="384910413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3A79-1E01-3B4F-8404-7033381C7C4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166F275-8FDC-D94C-BE49-D169CF4B5F5B}"/>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5D2AFBD-7479-A14C-AA4E-2B03EC60E8F3}"/>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2718102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a:t>“</a:t>
            </a:r>
            <a:r>
              <a:rPr lang="en-US" err="1"/>
              <a:t>Lorem</a:t>
            </a:r>
            <a:r>
              <a:rPr lang="en-US"/>
              <a:t> </a:t>
            </a:r>
            <a:r>
              <a:rPr lang="en-US" err="1"/>
              <a:t>ipsum</a:t>
            </a:r>
            <a:r>
              <a:rPr lang="en-US"/>
              <a:t>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 </a:t>
            </a:r>
            <a:r>
              <a:rPr lang="en-US" err="1"/>
              <a:t>sedo</a:t>
            </a:r>
            <a:r>
              <a:rPr lang="en-US"/>
              <a:t>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labotre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et </a:t>
            </a:r>
            <a:r>
              <a:rPr lang="en-US" err="1"/>
              <a:t>venium</a:t>
            </a:r>
            <a:r>
              <a:rPr lang="en-US"/>
              <a:t>, </a:t>
            </a:r>
            <a:r>
              <a:rPr lang="en-US" err="1"/>
              <a:t>quis</a:t>
            </a:r>
            <a:r>
              <a:rPr lang="en-US"/>
              <a:t> </a:t>
            </a:r>
            <a:r>
              <a:rPr lang="en-US" err="1"/>
              <a:t>nostrud</a:t>
            </a:r>
            <a:r>
              <a:rPr lang="en-US"/>
              <a:t> </a:t>
            </a:r>
            <a:r>
              <a:rPr lang="en-US" err="1"/>
              <a:t>elit</a:t>
            </a:r>
            <a:r>
              <a:rPr lang="en-US"/>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64397751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4" name="Picture 13"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1426959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endParaRPr lang="en-US"/>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NIH Biosketch and Other Support Updates</a:t>
            </a:r>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a:t>“Lorem ipsum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4" y="438914"/>
            <a:ext cx="10786535" cy="458587"/>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8" name="Date Placeholder 4"/>
          <p:cNvSpPr>
            <a:spLocks noGrp="1"/>
          </p:cNvSpPr>
          <p:nvPr>
            <p:ph type="dt" sz="half" idx="2"/>
          </p:nvPr>
        </p:nvSpPr>
        <p:spPr>
          <a:xfrm>
            <a:off x="8446185"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solidFill>
                <a:srgbClr val="052049"/>
              </a:solidFill>
            </a:endParaRPr>
          </a:p>
        </p:txBody>
      </p:sp>
      <p:sp>
        <p:nvSpPr>
          <p:cNvPr id="9" name="Footer Placeholder 5"/>
          <p:cNvSpPr>
            <a:spLocks noGrp="1"/>
          </p:cNvSpPr>
          <p:nvPr>
            <p:ph type="ftr" sz="quarter" idx="3"/>
          </p:nvPr>
        </p:nvSpPr>
        <p:spPr>
          <a:xfrm>
            <a:off x="972217" y="6470129"/>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solidFill>
                  <a:srgbClr val="052049"/>
                </a:solidFill>
              </a:rPr>
              <a:t>NIH Biosketch and Other Support Updates</a:t>
            </a:r>
          </a:p>
        </p:txBody>
      </p:sp>
      <p:sp>
        <p:nvSpPr>
          <p:cNvPr id="10" name="Slide Number Placeholder 6"/>
          <p:cNvSpPr>
            <a:spLocks noGrp="1"/>
          </p:cNvSpPr>
          <p:nvPr>
            <p:ph type="sldNum" sz="quarter" idx="4"/>
          </p:nvPr>
        </p:nvSpPr>
        <p:spPr>
          <a:xfrm>
            <a:off x="477346" y="6453505"/>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a:solidFill>
                <a:srgbClr val="052049"/>
              </a:solidFill>
            </a:endParaRPr>
          </a:p>
        </p:txBody>
      </p:sp>
    </p:spTree>
    <p:extLst>
      <p:ext uri="{BB962C8B-B14F-4D97-AF65-F5344CB8AC3E}">
        <p14:creationId xmlns:p14="http://schemas.microsoft.com/office/powerpoint/2010/main" val="54498396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355338668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3999"/>
            <a:ext cx="10773833" cy="575094"/>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350675905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22" y="739446"/>
            <a:ext cx="1851897"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5" name="TextBox 4"/>
          <p:cNvSpPr txBox="1"/>
          <p:nvPr userDrawn="1"/>
        </p:nvSpPr>
        <p:spPr bwMode="auto">
          <a:xfrm>
            <a:off x="6502401" y="756611"/>
            <a:ext cx="2084691" cy="461665"/>
          </a:xfrm>
          <a:prstGeom prst="rect">
            <a:avLst/>
          </a:prstGeom>
          <a:noFill/>
          <a:ln w="19050" algn="ctr">
            <a:noFill/>
            <a:miter lim="800000"/>
            <a:headEnd/>
            <a:tailEnd/>
          </a:ln>
        </p:spPr>
        <p:txBody>
          <a:bodyPr wrap="square" lIns="0" tIns="0" rIns="0" bIns="0" rtlCol="0">
            <a:spAutoFit/>
          </a:bodyPr>
          <a:lstStyle/>
          <a:p>
            <a:r>
              <a:rPr lang="en-US" sz="1000">
                <a:solidFill>
                  <a:schemeClr val="bg1"/>
                </a:solidFill>
                <a:latin typeface="+mj-lt"/>
              </a:rPr>
              <a:t>UCSF Helen Diller Family</a:t>
            </a:r>
          </a:p>
          <a:p>
            <a:r>
              <a:rPr lang="en-US" sz="1000">
                <a:solidFill>
                  <a:schemeClr val="bg1"/>
                </a:solidFill>
                <a:latin typeface="+mj-lt"/>
              </a:rPr>
              <a:t>Comprehensive </a:t>
            </a:r>
            <a:br>
              <a:rPr lang="en-US" sz="1000">
                <a:solidFill>
                  <a:schemeClr val="bg1"/>
                </a:solidFill>
                <a:latin typeface="+mj-lt"/>
              </a:rPr>
            </a:br>
            <a:r>
              <a:rPr lang="en-US" sz="1000">
                <a:solidFill>
                  <a:schemeClr val="bg1"/>
                </a:solidFill>
                <a:latin typeface="+mj-lt"/>
              </a:rPr>
              <a:t>Cancer Center</a:t>
            </a:r>
          </a:p>
        </p:txBody>
      </p:sp>
      <p:cxnSp>
        <p:nvCxnSpPr>
          <p:cNvPr id="7" name="Straight Connector 6"/>
          <p:cNvCxnSpPr/>
          <p:nvPr userDrawn="1"/>
        </p:nvCxnSpPr>
        <p:spPr>
          <a:xfrm>
            <a:off x="8587092"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8918633" y="756611"/>
            <a:ext cx="1090440" cy="307777"/>
          </a:xfrm>
          <a:prstGeom prst="rect">
            <a:avLst/>
          </a:prstGeom>
          <a:noFill/>
          <a:ln w="19050" algn="ctr">
            <a:noFill/>
            <a:miter lim="800000"/>
            <a:headEnd/>
            <a:tailEnd/>
          </a:ln>
        </p:spPr>
        <p:txBody>
          <a:bodyPr wrap="square" lIns="0" tIns="0" rIns="0" bIns="0" rtlCol="0">
            <a:spAutoFit/>
          </a:bodyPr>
          <a:lstStyle/>
          <a:p>
            <a:r>
              <a:rPr lang="en-US" sz="1000">
                <a:solidFill>
                  <a:schemeClr val="bg1"/>
                </a:solidFill>
                <a:latin typeface="+mj-lt"/>
              </a:rPr>
              <a:t>UCSF School</a:t>
            </a:r>
            <a:br>
              <a:rPr lang="en-US" sz="1000">
                <a:solidFill>
                  <a:schemeClr val="bg1"/>
                </a:solidFill>
                <a:latin typeface="+mj-lt"/>
              </a:rPr>
            </a:br>
            <a:r>
              <a:rPr lang="en-US" sz="1000">
                <a:solidFill>
                  <a:schemeClr val="bg1"/>
                </a:solidFill>
                <a:latin typeface="+mj-lt"/>
              </a:rPr>
              <a:t>of Medicine</a:t>
            </a:r>
          </a:p>
        </p:txBody>
      </p:sp>
      <p:cxnSp>
        <p:nvCxnSpPr>
          <p:cNvPr id="13" name="Straight Connector 12"/>
          <p:cNvCxnSpPr/>
          <p:nvPr userDrawn="1"/>
        </p:nvCxnSpPr>
        <p:spPr>
          <a:xfrm>
            <a:off x="1009404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10403841" y="756611"/>
            <a:ext cx="1301327" cy="307777"/>
          </a:xfrm>
          <a:prstGeom prst="rect">
            <a:avLst/>
          </a:prstGeom>
          <a:noFill/>
          <a:ln w="19050" algn="ctr">
            <a:noFill/>
            <a:miter lim="800000"/>
            <a:headEnd/>
            <a:tailEnd/>
          </a:ln>
        </p:spPr>
        <p:txBody>
          <a:bodyPr wrap="square" lIns="0" tIns="0" rIns="0" bIns="0" rtlCol="0">
            <a:spAutoFit/>
          </a:bodyPr>
          <a:lstStyle/>
          <a:p>
            <a:r>
              <a:rPr lang="en-US" sz="1000">
                <a:solidFill>
                  <a:schemeClr val="bg1"/>
                </a:solidFill>
                <a:latin typeface="+mj-lt"/>
              </a:rPr>
              <a:t>AIDS Research</a:t>
            </a:r>
            <a:r>
              <a:rPr lang="en-US" sz="1000" baseline="0">
                <a:solidFill>
                  <a:schemeClr val="bg1"/>
                </a:solidFill>
                <a:latin typeface="+mj-lt"/>
              </a:rPr>
              <a:t> Institute at UCSF</a:t>
            </a:r>
            <a:endParaRPr lang="en-US" sz="100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12" name="TextBox 11"/>
          <p:cNvSpPr txBox="1"/>
          <p:nvPr userDrawn="1"/>
        </p:nvSpPr>
        <p:spPr bwMode="auto">
          <a:xfrm>
            <a:off x="5047324" y="756610"/>
            <a:ext cx="1793537" cy="415498"/>
          </a:xfrm>
          <a:prstGeom prst="rect">
            <a:avLst/>
          </a:prstGeom>
          <a:noFill/>
          <a:ln w="19050" algn="ctr">
            <a:noFill/>
            <a:miter lim="800000"/>
            <a:headEnd/>
            <a:tailEnd/>
          </a:ln>
        </p:spPr>
        <p:txBody>
          <a:bodyPr wrap="square" lIns="0" tIns="0" rIns="0" bIns="0" rtlCol="0">
            <a:spAutoFit/>
          </a:bodyPr>
          <a:lstStyle/>
          <a:p>
            <a:r>
              <a:rPr lang="en-US" sz="900">
                <a:solidFill>
                  <a:schemeClr val="bg1"/>
                </a:solidFill>
                <a:latin typeface="+mj-lt"/>
              </a:rPr>
              <a:t>UCSF Helen Diller Family</a:t>
            </a:r>
          </a:p>
          <a:p>
            <a:r>
              <a:rPr lang="en-US" sz="900">
                <a:solidFill>
                  <a:schemeClr val="bg1"/>
                </a:solidFill>
                <a:latin typeface="+mj-lt"/>
              </a:rPr>
              <a:t>Comprehensive </a:t>
            </a:r>
            <a:br>
              <a:rPr lang="en-US" sz="900">
                <a:solidFill>
                  <a:schemeClr val="bg1"/>
                </a:solidFill>
                <a:latin typeface="+mj-lt"/>
              </a:rPr>
            </a:br>
            <a:r>
              <a:rPr lang="en-US" sz="900">
                <a:solidFill>
                  <a:schemeClr val="bg1"/>
                </a:solidFill>
                <a:latin typeface="+mj-lt"/>
              </a:rPr>
              <a:t>Cancer Center</a:t>
            </a:r>
          </a:p>
        </p:txBody>
      </p:sp>
      <p:cxnSp>
        <p:nvCxnSpPr>
          <p:cNvPr id="14" name="Straight Connector 13"/>
          <p:cNvCxnSpPr/>
          <p:nvPr userDrawn="1"/>
        </p:nvCxnSpPr>
        <p:spPr>
          <a:xfrm>
            <a:off x="6853431"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7063818" y="756611"/>
            <a:ext cx="1020039" cy="276999"/>
          </a:xfrm>
          <a:prstGeom prst="rect">
            <a:avLst/>
          </a:prstGeom>
          <a:noFill/>
          <a:ln w="19050" algn="ctr">
            <a:noFill/>
            <a:miter lim="800000"/>
            <a:headEnd/>
            <a:tailEnd/>
          </a:ln>
        </p:spPr>
        <p:txBody>
          <a:bodyPr wrap="square" lIns="0" tIns="0" rIns="0" bIns="0" rtlCol="0">
            <a:spAutoFit/>
          </a:bodyPr>
          <a:lstStyle/>
          <a:p>
            <a:r>
              <a:rPr lang="en-US" sz="900">
                <a:solidFill>
                  <a:schemeClr val="bg1"/>
                </a:solidFill>
                <a:latin typeface="+mj-lt"/>
              </a:rPr>
              <a:t>UCSF School</a:t>
            </a:r>
            <a:br>
              <a:rPr lang="en-US" sz="900">
                <a:solidFill>
                  <a:schemeClr val="bg1"/>
                </a:solidFill>
                <a:latin typeface="+mj-lt"/>
              </a:rPr>
            </a:br>
            <a:r>
              <a:rPr lang="en-US" sz="900">
                <a:solidFill>
                  <a:schemeClr val="bg1"/>
                </a:solidFill>
                <a:latin typeface="+mj-lt"/>
              </a:rPr>
              <a:t>of Medicine</a:t>
            </a:r>
          </a:p>
        </p:txBody>
      </p:sp>
      <p:cxnSp>
        <p:nvCxnSpPr>
          <p:cNvPr id="16" name="Straight Connector 15"/>
          <p:cNvCxnSpPr/>
          <p:nvPr userDrawn="1"/>
        </p:nvCxnSpPr>
        <p:spPr>
          <a:xfrm>
            <a:off x="8083857"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8295063" y="756611"/>
            <a:ext cx="1301327" cy="276999"/>
          </a:xfrm>
          <a:prstGeom prst="rect">
            <a:avLst/>
          </a:prstGeom>
          <a:noFill/>
          <a:ln w="19050" algn="ctr">
            <a:noFill/>
            <a:miter lim="800000"/>
            <a:headEnd/>
            <a:tailEnd/>
          </a:ln>
        </p:spPr>
        <p:txBody>
          <a:bodyPr wrap="square" lIns="0" tIns="0" rIns="0" bIns="0" rtlCol="0">
            <a:spAutoFit/>
          </a:bodyPr>
          <a:lstStyle/>
          <a:p>
            <a:r>
              <a:rPr lang="en-US" sz="900">
                <a:solidFill>
                  <a:schemeClr val="bg1"/>
                </a:solidFill>
                <a:latin typeface="+mj-lt"/>
              </a:rPr>
              <a:t>AIDS Research</a:t>
            </a:r>
            <a:r>
              <a:rPr lang="en-US" sz="900" baseline="0">
                <a:solidFill>
                  <a:schemeClr val="bg1"/>
                </a:solidFill>
                <a:latin typeface="+mj-lt"/>
              </a:rPr>
              <a:t> Institute at UCSF</a:t>
            </a:r>
            <a:endParaRPr lang="en-US" sz="90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cxnSp>
        <p:nvCxnSpPr>
          <p:cNvPr id="18" name="Straight Connector 17"/>
          <p:cNvCxnSpPr/>
          <p:nvPr userDrawn="1"/>
        </p:nvCxnSpPr>
        <p:spPr>
          <a:xfrm>
            <a:off x="27243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064375" y="742096"/>
            <a:ext cx="1982948"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err="1">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a:solidFill>
                    <a:schemeClr val="bg1"/>
                  </a:solidFill>
                  <a:latin typeface="+mj-lt"/>
                </a:rPr>
                <a:t>Partner </a:t>
              </a:r>
              <a:br>
                <a:rPr lang="en-US" sz="1400">
                  <a:solidFill>
                    <a:schemeClr val="bg1"/>
                  </a:solidFill>
                  <a:latin typeface="+mj-lt"/>
                </a:rPr>
              </a:br>
              <a:r>
                <a:rPr lang="en-US" sz="140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a:t>“</a:t>
            </a:r>
            <a:r>
              <a:rPr lang="en-US" err="1"/>
              <a:t>Lorem</a:t>
            </a:r>
            <a:r>
              <a:rPr lang="en-US"/>
              <a:t> </a:t>
            </a:r>
            <a:r>
              <a:rPr lang="en-US" err="1"/>
              <a:t>ipsum</a:t>
            </a:r>
            <a:r>
              <a:rPr lang="en-US"/>
              <a:t> dolor site </a:t>
            </a:r>
            <a:r>
              <a:rPr lang="en-US" err="1"/>
              <a:t>amet</a:t>
            </a:r>
            <a:r>
              <a:rPr lang="en-US"/>
              <a:t>, </a:t>
            </a:r>
            <a:r>
              <a:rPr lang="en-US" err="1"/>
              <a:t>consectetur</a:t>
            </a:r>
            <a:r>
              <a:rPr lang="en-US"/>
              <a:t> </a:t>
            </a:r>
            <a:r>
              <a:rPr lang="en-US" err="1"/>
              <a:t>adi</a:t>
            </a:r>
            <a:r>
              <a:rPr lang="en-US"/>
              <a:t> </a:t>
            </a:r>
            <a:r>
              <a:rPr lang="en-US" err="1"/>
              <a:t>isicing</a:t>
            </a:r>
            <a:r>
              <a:rPr lang="en-US"/>
              <a:t> </a:t>
            </a:r>
            <a:r>
              <a:rPr lang="en-US" err="1"/>
              <a:t>elit</a:t>
            </a:r>
            <a:r>
              <a:rPr lang="en-US"/>
              <a:t>, </a:t>
            </a:r>
            <a:r>
              <a:rPr lang="en-US" err="1"/>
              <a:t>sedo</a:t>
            </a:r>
            <a:r>
              <a:rPr lang="en-US"/>
              <a:t>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labotre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et </a:t>
            </a:r>
            <a:r>
              <a:rPr lang="en-US" err="1"/>
              <a:t>venium</a:t>
            </a:r>
            <a:r>
              <a:rPr lang="en-US"/>
              <a:t>, </a:t>
            </a:r>
            <a:r>
              <a:rPr lang="en-US" err="1"/>
              <a:t>quis</a:t>
            </a:r>
            <a:r>
              <a:rPr lang="en-US"/>
              <a:t> </a:t>
            </a:r>
            <a:r>
              <a:rPr lang="en-US" err="1"/>
              <a:t>nostrud</a:t>
            </a:r>
            <a:r>
              <a:rPr lang="en-US"/>
              <a:t> </a:t>
            </a:r>
            <a:r>
              <a:rPr lang="en-US" err="1"/>
              <a:t>elit</a:t>
            </a:r>
            <a:r>
              <a:rPr lang="en-US"/>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a:t>Author’s Name Here</a:t>
            </a:r>
          </a:p>
          <a:p>
            <a:pPr lvl="0"/>
            <a:r>
              <a:rPr lang="en-US"/>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NIH Biosketch and Other Support Updates</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a:t>Slide Title Here</a:t>
            </a:r>
          </a:p>
        </p:txBody>
      </p:sp>
      <p:sp>
        <p:nvSpPr>
          <p:cNvPr id="9"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11"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88761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NIH Biosketch and Other Support Updates</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p:cNvSpPr/>
          <p:nvPr userDrawn="1"/>
        </p:nvSpPr>
        <p:spPr bwMode="auto">
          <a:xfrm>
            <a:off x="662608" y="2"/>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err="1">
              <a:solidFill>
                <a:srgbClr val="90BD31"/>
              </a:solidFill>
              <a:latin typeface="+mj-lt"/>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2"/>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2"/>
                </a:solidFill>
                <a:latin typeface="+mn-lt"/>
              </a:defRPr>
            </a:lvl1pPr>
          </a:lstStyle>
          <a:p>
            <a:pPr lvl="0"/>
            <a:r>
              <a:rPr lang="en-US"/>
              <a:t>Position Title</a:t>
            </a:r>
          </a:p>
        </p:txBody>
      </p:sp>
    </p:spTree>
    <p:extLst>
      <p:ext uri="{BB962C8B-B14F-4D97-AF65-F5344CB8AC3E}">
        <p14:creationId xmlns:p14="http://schemas.microsoft.com/office/powerpoint/2010/main" val="55620294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with Tall Picture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3304117" cy="6858000"/>
          </a:xfrm>
        </p:spPr>
        <p:txBody>
          <a:bodyPr/>
          <a:lstStyle/>
          <a:p>
            <a:r>
              <a:rPr lang="en-US"/>
              <a:t>Click icon to add picture</a:t>
            </a:r>
          </a:p>
        </p:txBody>
      </p:sp>
      <p:sp>
        <p:nvSpPr>
          <p:cNvPr id="9" name="Title Placeholder 6"/>
          <p:cNvSpPr>
            <a:spLocks noGrp="1"/>
          </p:cNvSpPr>
          <p:nvPr>
            <p:ph type="title"/>
          </p:nvPr>
        </p:nvSpPr>
        <p:spPr>
          <a:xfrm>
            <a:off x="4000242" y="470105"/>
            <a:ext cx="7138631" cy="1325563"/>
          </a:xfrm>
          <a:prstGeom prst="rect">
            <a:avLst/>
          </a:prstGeom>
        </p:spPr>
        <p:txBody>
          <a:bodyPr vert="horz" lIns="91440" tIns="45720" rIns="91440" bIns="45720" rtlCol="0" anchor="ctr">
            <a:noAutofit/>
          </a:bodyPr>
          <a:lstStyle>
            <a:lvl1pPr>
              <a:defRPr>
                <a:solidFill>
                  <a:schemeClr val="accent5"/>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740970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6"/>
            <a:ext cx="11869463" cy="6535464"/>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endParaRPr lang="en-US"/>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97" y="396091"/>
            <a:ext cx="1388013" cy="902520"/>
          </a:xfrm>
          <a:prstGeom prst="rect">
            <a:avLst/>
          </a:prstGeom>
        </p:spPr>
      </p:pic>
    </p:spTree>
    <p:extLst>
      <p:ext uri="{BB962C8B-B14F-4D97-AF65-F5344CB8AC3E}">
        <p14:creationId xmlns:p14="http://schemas.microsoft.com/office/powerpoint/2010/main" val="34116143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85423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874200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theme" Target="../theme/theme3.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5298" y="434359"/>
            <a:ext cx="10786533" cy="563231"/>
          </a:xfrm>
          <a:prstGeom prst="rect">
            <a:avLst/>
          </a:prstGeom>
        </p:spPr>
        <p:txBody>
          <a:bodyPr vert="horz" wrap="square" lIns="91440" tIns="45720" rIns="91440" bIns="45720" rtlCol="0" anchor="t" anchorCtr="0">
            <a:spAutoFit/>
          </a:bodyPr>
          <a:lstStyle/>
          <a:p>
            <a:r>
              <a:rPr lang="en-US"/>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36" name="Straight Connector 35"/>
          <p:cNvCxnSpPr/>
          <p:nvPr/>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dt="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2" name="Title Placeholder 1"/>
          <p:cNvSpPr>
            <a:spLocks noGrp="1"/>
          </p:cNvSpPr>
          <p:nvPr>
            <p:ph type="title"/>
          </p:nvPr>
        </p:nvSpPr>
        <p:spPr>
          <a:xfrm>
            <a:off x="874600" y="434359"/>
            <a:ext cx="10786533" cy="563231"/>
          </a:xfrm>
          <a:prstGeom prst="rect">
            <a:avLst/>
          </a:prstGeom>
        </p:spPr>
        <p:txBody>
          <a:bodyPr vert="horz" wrap="square" lIns="91440" tIns="45720" rIns="91440" bIns="45720" rtlCol="0" anchor="t" anchorCtr="0">
            <a:spAutoFit/>
          </a:bodyPr>
          <a:lstStyle/>
          <a:p>
            <a:r>
              <a:rPr lang="en-US"/>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3"/>
            <a:ext cx="10898107" cy="611449"/>
          </a:xfrm>
          <a:prstGeom prst="rect">
            <a:avLst/>
          </a:prstGeom>
        </p:spPr>
        <p:txBody>
          <a:bodyPr vert="horz" wrap="square" lIns="91440" tIns="45720" rIns="91440" bIns="45720" rtlCol="0" anchor="b" anchorCtr="0">
            <a:normAutofit/>
          </a:bodyPr>
          <a:lstStyle/>
          <a:p>
            <a:r>
              <a:rPr lang="en-US"/>
              <a:t>Slide Title Here</a:t>
            </a:r>
          </a:p>
        </p:txBody>
      </p:sp>
      <p:sp>
        <p:nvSpPr>
          <p:cNvPr id="11" name="Footer Placeholder 5"/>
          <p:cNvSpPr>
            <a:spLocks noGrp="1"/>
          </p:cNvSpPr>
          <p:nvPr>
            <p:ph type="ftr" sz="quarter" idx="3"/>
          </p:nvPr>
        </p:nvSpPr>
        <p:spPr>
          <a:xfrm>
            <a:off x="730871" y="6470130"/>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NIH Biosketch and Other Support Updates</a:t>
            </a:r>
          </a:p>
        </p:txBody>
      </p:sp>
      <p:sp>
        <p:nvSpPr>
          <p:cNvPr id="12" name="Slide Number Placeholder 6"/>
          <p:cNvSpPr>
            <a:spLocks noGrp="1"/>
          </p:cNvSpPr>
          <p:nvPr>
            <p:ph type="sldNum" sz="quarter" idx="4"/>
          </p:nvPr>
        </p:nvSpPr>
        <p:spPr>
          <a:xfrm>
            <a:off x="362812" y="6453507"/>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612915" y="1868558"/>
            <a:ext cx="10850220"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reeform 77"/>
          <p:cNvSpPr>
            <a:spLocks/>
          </p:cNvSpPr>
          <p:nvPr userDrawn="1"/>
        </p:nvSpPr>
        <p:spPr bwMode="auto">
          <a:xfrm>
            <a:off x="11173148" y="6443869"/>
            <a:ext cx="641349"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Date Placeholder 4"/>
          <p:cNvSpPr>
            <a:spLocks noGrp="1"/>
          </p:cNvSpPr>
          <p:nvPr>
            <p:ph type="dt" sz="half" idx="2"/>
          </p:nvPr>
        </p:nvSpPr>
        <p:spPr>
          <a:xfrm>
            <a:off x="9629348" y="6441895"/>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61990687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61" r:id="rId35"/>
    <p:sldLayoutId id="2147484062" r:id="rId36"/>
    <p:sldLayoutId id="2147484014" r:id="rId37"/>
    <p:sldLayoutId id="2147484016" r:id="rId38"/>
    <p:sldLayoutId id="2147483933" r:id="rId39"/>
    <p:sldLayoutId id="2147484012" r:id="rId40"/>
    <p:sldLayoutId id="2147483934" r:id="rId41"/>
    <p:sldLayoutId id="2147484013" r:id="rId42"/>
    <p:sldLayoutId id="2147484015" r:id="rId43"/>
    <p:sldLayoutId id="2147483935" r:id="rId44"/>
    <p:sldLayoutId id="2147483936" r:id="rId45"/>
    <p:sldLayoutId id="2147483937" r:id="rId46"/>
    <p:sldLayoutId id="2147483938" r:id="rId47"/>
    <p:sldLayoutId id="2147484018" r:id="rId48"/>
    <p:sldLayoutId id="2147484055" r:id="rId49"/>
    <p:sldLayoutId id="2147484056" r:id="rId50"/>
    <p:sldLayoutId id="2147484060" r:id="rId51"/>
    <p:sldLayoutId id="2147484065" r:id="rId52"/>
  </p:sldLayoutIdLst>
  <p:transition>
    <p:fade/>
  </p:transition>
  <p:hf hdr="0" dt="0"/>
  <p:txStyles>
    <p:titleStyle>
      <a:lvl1pPr algn="l" defTabSz="914378" rtl="0" eaLnBrk="1" latinLnBrk="0" hangingPunct="1">
        <a:lnSpc>
          <a:spcPct val="85000"/>
        </a:lnSpc>
        <a:spcBef>
          <a:spcPct val="0"/>
        </a:spcBef>
        <a:buNone/>
        <a:defRPr lang="en-US" sz="36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13.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4.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ags" Target="../tags/tag15.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16.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6.xml"/><Relationship Id="rId1" Type="http://schemas.openxmlformats.org/officeDocument/2006/relationships/tags" Target="../tags/tag1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6.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8" Type="http://schemas.openxmlformats.org/officeDocument/2006/relationships/hyperlink" Target="https://coi.ucsf.edu/" TargetMode="External"/><Relationship Id="rId3" Type="http://schemas.openxmlformats.org/officeDocument/2006/relationships/notesSlide" Target="../notesSlides/notesSlide17.xml"/><Relationship Id="rId7" Type="http://schemas.openxmlformats.org/officeDocument/2006/relationships/hyperlink" Target="https://ucsf.ucoats.org/" TargetMode="External"/><Relationship Id="rId2" Type="http://schemas.openxmlformats.org/officeDocument/2006/relationships/slideLayout" Target="../slideLayouts/slideLayout46.xml"/><Relationship Id="rId1" Type="http://schemas.openxmlformats.org/officeDocument/2006/relationships/tags" Target="../tags/tag21.xml"/><Relationship Id="rId6" Type="http://schemas.openxmlformats.org/officeDocument/2006/relationships/hyperlink" Target="https://osr.ucsf.edu/nih-biographical-sketch-format" TargetMode="External"/><Relationship Id="rId5" Type="http://schemas.openxmlformats.org/officeDocument/2006/relationships/hyperlink" Target="https://grants.nih.gov/faqs#/biosketches.htm" TargetMode="External"/><Relationship Id="rId4" Type="http://schemas.openxmlformats.org/officeDocument/2006/relationships/hyperlink" Target="https://grants.nih.gov/grants/forms/biosketch.htm"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5.xml"/><Relationship Id="rId4" Type="http://schemas.openxmlformats.org/officeDocument/2006/relationships/hyperlink" Target="https://osr.ucsf.edu/other-suppor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8.xml"/><Relationship Id="rId1" Type="http://schemas.openxmlformats.org/officeDocument/2006/relationships/tags" Target="../tags/tag23.xml"/><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8.xml"/><Relationship Id="rId1" Type="http://schemas.openxmlformats.org/officeDocument/2006/relationships/tags" Target="../tags/tag25.xml"/><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26.xm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6.xml"/><Relationship Id="rId1" Type="http://schemas.openxmlformats.org/officeDocument/2006/relationships/tags" Target="../tags/tag27.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1.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grants.nih.gov/sites/default/files/other-support-format-page-rev-12-2020.docx" TargetMode="Externa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46.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8.xml"/><Relationship Id="rId1" Type="http://schemas.openxmlformats.org/officeDocument/2006/relationships/tags" Target="../tags/tag32.xml"/><Relationship Id="rId5" Type="http://schemas.openxmlformats.org/officeDocument/2006/relationships/image" Target="../media/image45.sv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6.xml"/><Relationship Id="rId1" Type="http://schemas.openxmlformats.org/officeDocument/2006/relationships/tags" Target="../tags/tag34.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6.xml"/><Relationship Id="rId1" Type="http://schemas.openxmlformats.org/officeDocument/2006/relationships/tags" Target="../tags/tag35.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8.xml"/><Relationship Id="rId1" Type="http://schemas.openxmlformats.org/officeDocument/2006/relationships/tags" Target="../tags/tag36.xml"/><Relationship Id="rId5" Type="http://schemas.openxmlformats.org/officeDocument/2006/relationships/image" Target="../media/image55.sv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8.xml"/><Relationship Id="rId1" Type="http://schemas.openxmlformats.org/officeDocument/2006/relationships/tags" Target="../tags/tag37.xml"/><Relationship Id="rId5" Type="http://schemas.openxmlformats.org/officeDocument/2006/relationships/image" Target="../media/image57.sv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8.xml"/><Relationship Id="rId1" Type="http://schemas.openxmlformats.org/officeDocument/2006/relationships/tags" Target="../tags/tag38.xml"/><Relationship Id="rId5" Type="http://schemas.openxmlformats.org/officeDocument/2006/relationships/image" Target="../media/image47.sv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6.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6.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6.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2.xml"/><Relationship Id="rId1" Type="http://schemas.openxmlformats.org/officeDocument/2006/relationships/tags" Target="../tags/tag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grants.nih.gov/grants/guide/notice-files/NOT-OD-21-073.html"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6.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6.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6.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6.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6.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8.xml"/><Relationship Id="rId1" Type="http://schemas.openxmlformats.org/officeDocument/2006/relationships/tags" Target="../tags/tag48.xml"/><Relationship Id="rId5" Type="http://schemas.openxmlformats.org/officeDocument/2006/relationships/image" Target="../media/image59.sv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6.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6.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8" Type="http://schemas.openxmlformats.org/officeDocument/2006/relationships/hyperlink" Target="mailto:OSRinfo@ucsf.edu" TargetMode="External"/><Relationship Id="rId3" Type="http://schemas.openxmlformats.org/officeDocument/2006/relationships/notesSlide" Target="../notesSlides/notesSlide42.xml"/><Relationship Id="rId7" Type="http://schemas.openxmlformats.org/officeDocument/2006/relationships/hyperlink" Target="https://osr.ucsf.edu/content/academic-senate-95-rule" TargetMode="External"/><Relationship Id="rId2" Type="http://schemas.openxmlformats.org/officeDocument/2006/relationships/slideLayout" Target="../slideLayouts/slideLayout46.xml"/><Relationship Id="rId1" Type="http://schemas.openxmlformats.org/officeDocument/2006/relationships/tags" Target="../tags/tag51.xml"/><Relationship Id="rId6" Type="http://schemas.openxmlformats.org/officeDocument/2006/relationships/hyperlink" Target="https://osr.ucsf.edu/other-support" TargetMode="External"/><Relationship Id="rId5" Type="http://schemas.openxmlformats.org/officeDocument/2006/relationships/hyperlink" Target="https://grants.nih.gov/faqs#/other-support-and-foreign-components.htm" TargetMode="External"/><Relationship Id="rId4" Type="http://schemas.openxmlformats.org/officeDocument/2006/relationships/hyperlink" Target="https://grants.nih.gov/grants/forms/othersupport.htm" TargetMode="External"/><Relationship Id="rId9" Type="http://schemas.openxmlformats.org/officeDocument/2006/relationships/hyperlink" Target="https://osr.ucsf.edu/nih-biographical-sketch-and-other-support-town-hall-and-qa-session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2.xml"/><Relationship Id="rId1" Type="http://schemas.openxmlformats.org/officeDocument/2006/relationships/tags" Target="../tags/tag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grants.nih.gov/grants/guide/notice-files/NOT-OD-21-073.html"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3.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8" Type="http://schemas.openxmlformats.org/officeDocument/2006/relationships/hyperlink" Target="https://osr.ucsf.edu/content/find-support" TargetMode="External"/><Relationship Id="rId3" Type="http://schemas.openxmlformats.org/officeDocument/2006/relationships/notesSlide" Target="../notesSlides/notesSlide44.xml"/><Relationship Id="rId7" Type="http://schemas.openxmlformats.org/officeDocument/2006/relationships/hyperlink" Target="mailto:osrinfo@ucsf.edu" TargetMode="External"/><Relationship Id="rId2" Type="http://schemas.openxmlformats.org/officeDocument/2006/relationships/slideLayout" Target="../slideLayouts/slideLayout88.xml"/><Relationship Id="rId1" Type="http://schemas.openxmlformats.org/officeDocument/2006/relationships/tags" Target="../tags/tag53.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94270836@N04/8602295011" TargetMode="External"/><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5.xml"/><Relationship Id="rId7" Type="http://schemas.openxmlformats.org/officeDocument/2006/relationships/diagramColors" Target="../diagrams/colors1.xml"/><Relationship Id="rId2" Type="http://schemas.openxmlformats.org/officeDocument/2006/relationships/slideLayout" Target="../slideLayouts/slideLayout46.xml"/><Relationship Id="rId1" Type="http://schemas.openxmlformats.org/officeDocument/2006/relationships/tags" Target="../tags/tag5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3" Type="http://schemas.openxmlformats.org/officeDocument/2006/relationships/hyperlink" Target="https://osr.ucsf.edu/sites/osr.ucsf.edu/files/FinalSPA.pdf" TargetMode="External"/><Relationship Id="rId2" Type="http://schemas.openxmlformats.org/officeDocument/2006/relationships/slideLayout" Target="../slideLayouts/slideLayout46.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6.xml"/><Relationship Id="rId1" Type="http://schemas.openxmlformats.org/officeDocument/2006/relationships/tags" Target="../tags/tag58.xml"/><Relationship Id="rId4" Type="http://schemas.openxmlformats.org/officeDocument/2006/relationships/hyperlink" Target="https://osr.ucsf.edu/sites/osr.ucsf.edu/files/FinalSPA.pdf"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2.xml"/><Relationship Id="rId1" Type="http://schemas.openxmlformats.org/officeDocument/2006/relationships/tags" Target="../tags/tag1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1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45697" y="5069658"/>
            <a:ext cx="5588615" cy="568959"/>
          </a:xfrm>
        </p:spPr>
        <p:txBody>
          <a:bodyPr/>
          <a:lstStyle/>
          <a:p>
            <a:r>
              <a:rPr lang="en-US" sz="1200"/>
              <a:t>4/28/2021</a:t>
            </a:r>
          </a:p>
        </p:txBody>
      </p:sp>
      <p:sp>
        <p:nvSpPr>
          <p:cNvPr id="3" name="Title 2"/>
          <p:cNvSpPr>
            <a:spLocks noGrp="1"/>
          </p:cNvSpPr>
          <p:nvPr>
            <p:ph type="title"/>
          </p:nvPr>
        </p:nvSpPr>
        <p:spPr>
          <a:xfrm>
            <a:off x="1045697" y="1503862"/>
            <a:ext cx="6817259" cy="1749284"/>
          </a:xfrm>
        </p:spPr>
        <p:txBody>
          <a:bodyPr/>
          <a:lstStyle/>
          <a:p>
            <a:r>
              <a:rPr lang="en-US" sz="4267"/>
              <a:t>NIH Biosketch and Other Support Updates</a:t>
            </a:r>
          </a:p>
        </p:txBody>
      </p:sp>
      <p:sp>
        <p:nvSpPr>
          <p:cNvPr id="4" name="Text Placeholder 3"/>
          <p:cNvSpPr>
            <a:spLocks noGrp="1"/>
          </p:cNvSpPr>
          <p:nvPr>
            <p:ph type="body" sz="quarter" idx="15"/>
          </p:nvPr>
        </p:nvSpPr>
        <p:spPr>
          <a:xfrm>
            <a:off x="1045697" y="3524619"/>
            <a:ext cx="6935897" cy="677627"/>
          </a:xfrm>
        </p:spPr>
        <p:txBody>
          <a:bodyPr/>
          <a:lstStyle/>
          <a:p>
            <a:r>
              <a:rPr lang="en-US" sz="2000"/>
              <a:t>Office of Sponsored Research</a:t>
            </a:r>
          </a:p>
          <a:p>
            <a:r>
              <a:rPr lang="en-US" sz="2000"/>
              <a:t>Operations and Training Team: </a:t>
            </a:r>
          </a:p>
          <a:p>
            <a:r>
              <a:rPr lang="en-US" sz="2000"/>
              <a:t>Catherine Dunn, Joyce Abe and Kassie Obelleiro</a:t>
            </a:r>
          </a:p>
          <a:p>
            <a:r>
              <a:rPr lang="en-US" sz="2000"/>
              <a:t>osrinfo@ucsf.edu</a:t>
            </a:r>
          </a:p>
        </p:txBody>
      </p:sp>
    </p:spTree>
    <p:custDataLst>
      <p:tags r:id="rId1"/>
    </p:custDataLst>
    <p:extLst>
      <p:ext uri="{BB962C8B-B14F-4D97-AF65-F5344CB8AC3E}">
        <p14:creationId xmlns:p14="http://schemas.microsoft.com/office/powerpoint/2010/main" val="12347036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A8DD59-9C6F-4F29-87A6-73811E021385}"/>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D8C410F7-2F36-4F45-B2E5-49B5749CEEA2}"/>
              </a:ext>
            </a:extLst>
          </p:cNvPr>
          <p:cNvSpPr>
            <a:spLocks noGrp="1"/>
          </p:cNvSpPr>
          <p:nvPr>
            <p:ph type="sldNum" sz="quarter" idx="13"/>
          </p:nvPr>
        </p:nvSpPr>
        <p:spPr/>
        <p:txBody>
          <a:bodyPr/>
          <a:lstStyle/>
          <a:p>
            <a:fld id="{7BCC8D0D-EAEC-449D-9161-023DFF90F2E2}" type="slidenum">
              <a:rPr lang="en-US" smtClean="0"/>
              <a:pPr/>
              <a:t>10</a:t>
            </a:fld>
            <a:endParaRPr lang="en-US"/>
          </a:p>
        </p:txBody>
      </p:sp>
      <p:sp>
        <p:nvSpPr>
          <p:cNvPr id="4" name="Title 3">
            <a:extLst>
              <a:ext uri="{FF2B5EF4-FFF2-40B4-BE49-F238E27FC236}">
                <a16:creationId xmlns:a16="http://schemas.microsoft.com/office/drawing/2014/main" id="{BE54BE73-823D-4F50-8D07-BC10B2942B80}"/>
              </a:ext>
            </a:extLst>
          </p:cNvPr>
          <p:cNvSpPr>
            <a:spLocks noGrp="1"/>
          </p:cNvSpPr>
          <p:nvPr>
            <p:ph type="title"/>
          </p:nvPr>
        </p:nvSpPr>
        <p:spPr>
          <a:xfrm>
            <a:off x="565028" y="249890"/>
            <a:ext cx="10898107" cy="1135883"/>
          </a:xfrm>
          <a:solidFill>
            <a:schemeClr val="accent4"/>
          </a:solidFill>
        </p:spPr>
        <p:txBody>
          <a:bodyPr/>
          <a:lstStyle/>
          <a:p>
            <a:pPr lvl="0"/>
            <a:r>
              <a:rPr lang="en-US">
                <a:solidFill>
                  <a:schemeClr val="bg2"/>
                </a:solidFill>
              </a:rPr>
              <a:t>Ongoing and Completed Research (past 3 years) Within Section A</a:t>
            </a:r>
          </a:p>
        </p:txBody>
      </p:sp>
      <p:pic>
        <p:nvPicPr>
          <p:cNvPr id="9" name="Picture 8">
            <a:extLst>
              <a:ext uri="{FF2B5EF4-FFF2-40B4-BE49-F238E27FC236}">
                <a16:creationId xmlns:a16="http://schemas.microsoft.com/office/drawing/2014/main" id="{65D59BE5-72D7-4BB8-9C65-95D5C4085586}"/>
              </a:ext>
            </a:extLst>
          </p:cNvPr>
          <p:cNvPicPr>
            <a:picLocks noChangeAspect="1"/>
          </p:cNvPicPr>
          <p:nvPr/>
        </p:nvPicPr>
        <p:blipFill rotWithShape="1">
          <a:blip r:embed="rId4"/>
          <a:srcRect l="215" t="10524" r="-215" b="5538"/>
          <a:stretch/>
        </p:blipFill>
        <p:spPr>
          <a:xfrm>
            <a:off x="123261" y="1445455"/>
            <a:ext cx="11532771" cy="1872343"/>
          </a:xfrm>
          <a:prstGeom prst="rect">
            <a:avLst/>
          </a:prstGeom>
          <a:ln w="38100">
            <a:noFill/>
          </a:ln>
        </p:spPr>
      </p:pic>
      <p:pic>
        <p:nvPicPr>
          <p:cNvPr id="18" name="Picture 17">
            <a:extLst>
              <a:ext uri="{FF2B5EF4-FFF2-40B4-BE49-F238E27FC236}">
                <a16:creationId xmlns:a16="http://schemas.microsoft.com/office/drawing/2014/main" id="{5995D348-923F-4FAA-BFA6-B343CC8B34AA}"/>
              </a:ext>
            </a:extLst>
          </p:cNvPr>
          <p:cNvPicPr>
            <a:picLocks noChangeAspect="1"/>
          </p:cNvPicPr>
          <p:nvPr/>
        </p:nvPicPr>
        <p:blipFill rotWithShape="1">
          <a:blip r:embed="rId5"/>
          <a:srcRect t="1" r="1233" b="36212"/>
          <a:stretch/>
        </p:blipFill>
        <p:spPr>
          <a:xfrm>
            <a:off x="494310" y="4121327"/>
            <a:ext cx="10936283" cy="2114549"/>
          </a:xfrm>
          <a:prstGeom prst="rect">
            <a:avLst/>
          </a:prstGeom>
        </p:spPr>
      </p:pic>
      <p:sp>
        <p:nvSpPr>
          <p:cNvPr id="19" name="Flowchart: Document 18">
            <a:extLst>
              <a:ext uri="{FF2B5EF4-FFF2-40B4-BE49-F238E27FC236}">
                <a16:creationId xmlns:a16="http://schemas.microsoft.com/office/drawing/2014/main" id="{A238CE61-BBB6-482C-B74E-687B33565D68}"/>
              </a:ext>
            </a:extLst>
          </p:cNvPr>
          <p:cNvSpPr/>
          <p:nvPr/>
        </p:nvSpPr>
        <p:spPr bwMode="auto">
          <a:xfrm>
            <a:off x="494310" y="1527714"/>
            <a:ext cx="11203379" cy="2241356"/>
          </a:xfrm>
          <a:prstGeom prst="flowChartDocument">
            <a:avLst/>
          </a:prstGeom>
          <a:noFill/>
          <a:ln w="19050" algn="ctr">
            <a:solidFill>
              <a:schemeClr val="tx2"/>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21" name="Flowchart: Document 20">
            <a:extLst>
              <a:ext uri="{FF2B5EF4-FFF2-40B4-BE49-F238E27FC236}">
                <a16:creationId xmlns:a16="http://schemas.microsoft.com/office/drawing/2014/main" id="{61BD7836-9BD6-4614-9E9F-7ED2EA2E55F5}"/>
              </a:ext>
            </a:extLst>
          </p:cNvPr>
          <p:cNvSpPr/>
          <p:nvPr/>
        </p:nvSpPr>
        <p:spPr bwMode="auto">
          <a:xfrm rot="10800000">
            <a:off x="494309" y="3552052"/>
            <a:ext cx="11161722" cy="2683824"/>
          </a:xfrm>
          <a:prstGeom prst="flowChartDocument">
            <a:avLst/>
          </a:prstGeom>
          <a:noFill/>
          <a:ln w="19050" algn="ctr">
            <a:solidFill>
              <a:schemeClr val="tx2"/>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custDataLst>
      <p:tags r:id="rId1"/>
    </p:custDataLst>
    <p:extLst>
      <p:ext uri="{BB962C8B-B14F-4D97-AF65-F5344CB8AC3E}">
        <p14:creationId xmlns:p14="http://schemas.microsoft.com/office/powerpoint/2010/main" val="420196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FEAB8C-A624-4F67-B69E-CAA4F80928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4F596FE-77A5-4545-B838-EF0ECA6F8AB8}"/>
              </a:ext>
            </a:extLst>
          </p:cNvPr>
          <p:cNvSpPr>
            <a:spLocks noGrp="1"/>
          </p:cNvSpPr>
          <p:nvPr>
            <p:ph type="sldNum" sz="quarter" idx="13"/>
          </p:nvPr>
        </p:nvSpPr>
        <p:spPr/>
        <p:txBody>
          <a:bodyPr/>
          <a:lstStyle/>
          <a:p>
            <a:fld id="{7BCC8D0D-EAEC-449D-9161-023DFF90F2E2}" type="slidenum">
              <a:rPr lang="en-US" smtClean="0"/>
              <a:pPr/>
              <a:t>11</a:t>
            </a:fld>
            <a:endParaRPr lang="en-US"/>
          </a:p>
        </p:txBody>
      </p:sp>
      <p:sp>
        <p:nvSpPr>
          <p:cNvPr id="4" name="Title 3">
            <a:extLst>
              <a:ext uri="{FF2B5EF4-FFF2-40B4-BE49-F238E27FC236}">
                <a16:creationId xmlns:a16="http://schemas.microsoft.com/office/drawing/2014/main" id="{FD2053EE-69E7-4794-95B5-B5D2D870A9F3}"/>
              </a:ext>
            </a:extLst>
          </p:cNvPr>
          <p:cNvSpPr>
            <a:spLocks noGrp="1"/>
          </p:cNvSpPr>
          <p:nvPr>
            <p:ph type="title"/>
          </p:nvPr>
        </p:nvSpPr>
        <p:spPr>
          <a:solidFill>
            <a:schemeClr val="accent6"/>
          </a:solidFill>
        </p:spPr>
        <p:txBody>
          <a:bodyPr/>
          <a:lstStyle/>
          <a:p>
            <a:r>
              <a:rPr lang="en-US">
                <a:solidFill>
                  <a:schemeClr val="bg2"/>
                </a:solidFill>
              </a:rPr>
              <a:t>Updated Biosketch Format Available in </a:t>
            </a:r>
            <a:r>
              <a:rPr lang="en-US" err="1">
                <a:solidFill>
                  <a:schemeClr val="bg2"/>
                </a:solidFill>
              </a:rPr>
              <a:t>SciENcv</a:t>
            </a:r>
            <a:endParaRPr lang="en-US">
              <a:solidFill>
                <a:schemeClr val="bg2"/>
              </a:solidFill>
            </a:endParaRPr>
          </a:p>
        </p:txBody>
      </p:sp>
      <p:sp>
        <p:nvSpPr>
          <p:cNvPr id="5" name="Text Placeholder 4">
            <a:extLst>
              <a:ext uri="{FF2B5EF4-FFF2-40B4-BE49-F238E27FC236}">
                <a16:creationId xmlns:a16="http://schemas.microsoft.com/office/drawing/2014/main" id="{7A271D88-99D8-4CFB-8F22-94B8B81F13EB}"/>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CF9ECD3A-F312-4BC3-8502-4C27BDD32ED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55B9840C-47C2-4986-B54F-53D17BAE5154}"/>
              </a:ext>
            </a:extLst>
          </p:cNvPr>
          <p:cNvPicPr>
            <a:picLocks noChangeAspect="1"/>
          </p:cNvPicPr>
          <p:nvPr/>
        </p:nvPicPr>
        <p:blipFill rotWithShape="1">
          <a:blip r:embed="rId4"/>
          <a:srcRect l="2758" r="65015" b="63454"/>
          <a:stretch/>
        </p:blipFill>
        <p:spPr>
          <a:xfrm>
            <a:off x="526852" y="1662795"/>
            <a:ext cx="3740348" cy="1503910"/>
          </a:xfrm>
          <a:prstGeom prst="rect">
            <a:avLst/>
          </a:prstGeom>
        </p:spPr>
      </p:pic>
      <p:pic>
        <p:nvPicPr>
          <p:cNvPr id="10" name="Picture 9">
            <a:extLst>
              <a:ext uri="{FF2B5EF4-FFF2-40B4-BE49-F238E27FC236}">
                <a16:creationId xmlns:a16="http://schemas.microsoft.com/office/drawing/2014/main" id="{256CCDA0-D13F-4937-B3F8-997E048587FA}"/>
              </a:ext>
            </a:extLst>
          </p:cNvPr>
          <p:cNvPicPr>
            <a:picLocks noChangeAspect="1"/>
          </p:cNvPicPr>
          <p:nvPr/>
        </p:nvPicPr>
        <p:blipFill rotWithShape="1">
          <a:blip r:embed="rId4"/>
          <a:srcRect l="47718" t="36593" r="13484"/>
          <a:stretch/>
        </p:blipFill>
        <p:spPr>
          <a:xfrm>
            <a:off x="604780" y="3018604"/>
            <a:ext cx="4502962" cy="2609300"/>
          </a:xfrm>
          <a:prstGeom prst="rect">
            <a:avLst/>
          </a:prstGeom>
        </p:spPr>
      </p:pic>
      <p:pic>
        <p:nvPicPr>
          <p:cNvPr id="6" name="Picture 5">
            <a:extLst>
              <a:ext uri="{FF2B5EF4-FFF2-40B4-BE49-F238E27FC236}">
                <a16:creationId xmlns:a16="http://schemas.microsoft.com/office/drawing/2014/main" id="{32A61C5B-6249-425D-B93C-82D1D0C88740}"/>
              </a:ext>
            </a:extLst>
          </p:cNvPr>
          <p:cNvPicPr>
            <a:picLocks noChangeAspect="1"/>
          </p:cNvPicPr>
          <p:nvPr/>
        </p:nvPicPr>
        <p:blipFill rotWithShape="1">
          <a:blip r:embed="rId5"/>
          <a:srcRect r="20973" b="19124"/>
          <a:stretch/>
        </p:blipFill>
        <p:spPr>
          <a:xfrm>
            <a:off x="4938127" y="1193002"/>
            <a:ext cx="6727021" cy="4566987"/>
          </a:xfrm>
          <a:prstGeom prst="rect">
            <a:avLst/>
          </a:prstGeom>
        </p:spPr>
      </p:pic>
    </p:spTree>
    <p:custDataLst>
      <p:tags r:id="rId1"/>
    </p:custDataLst>
    <p:extLst>
      <p:ext uri="{BB962C8B-B14F-4D97-AF65-F5344CB8AC3E}">
        <p14:creationId xmlns:p14="http://schemas.microsoft.com/office/powerpoint/2010/main" val="347685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FEAB8C-A624-4F67-B69E-CAA4F80928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4F596FE-77A5-4545-B838-EF0ECA6F8AB8}"/>
              </a:ext>
            </a:extLst>
          </p:cNvPr>
          <p:cNvSpPr>
            <a:spLocks noGrp="1"/>
          </p:cNvSpPr>
          <p:nvPr>
            <p:ph type="sldNum" sz="quarter" idx="13"/>
          </p:nvPr>
        </p:nvSpPr>
        <p:spPr/>
        <p:txBody>
          <a:bodyPr/>
          <a:lstStyle/>
          <a:p>
            <a:fld id="{7BCC8D0D-EAEC-449D-9161-023DFF90F2E2}" type="slidenum">
              <a:rPr lang="en-US" smtClean="0"/>
              <a:pPr/>
              <a:t>12</a:t>
            </a:fld>
            <a:endParaRPr lang="en-US"/>
          </a:p>
        </p:txBody>
      </p:sp>
      <p:sp>
        <p:nvSpPr>
          <p:cNvPr id="4" name="Title 3">
            <a:extLst>
              <a:ext uri="{FF2B5EF4-FFF2-40B4-BE49-F238E27FC236}">
                <a16:creationId xmlns:a16="http://schemas.microsoft.com/office/drawing/2014/main" id="{FD2053EE-69E7-4794-95B5-B5D2D870A9F3}"/>
              </a:ext>
            </a:extLst>
          </p:cNvPr>
          <p:cNvSpPr>
            <a:spLocks noGrp="1"/>
          </p:cNvSpPr>
          <p:nvPr>
            <p:ph type="title"/>
          </p:nvPr>
        </p:nvSpPr>
        <p:spPr>
          <a:solidFill>
            <a:schemeClr val="accent6"/>
          </a:solidFill>
        </p:spPr>
        <p:txBody>
          <a:bodyPr/>
          <a:lstStyle/>
          <a:p>
            <a:r>
              <a:rPr lang="en-US">
                <a:solidFill>
                  <a:schemeClr val="bg2"/>
                </a:solidFill>
              </a:rPr>
              <a:t>Updated Biosketch Format Available in </a:t>
            </a:r>
            <a:r>
              <a:rPr lang="en-US" err="1">
                <a:solidFill>
                  <a:schemeClr val="bg2"/>
                </a:solidFill>
              </a:rPr>
              <a:t>SciENcv</a:t>
            </a:r>
            <a:endParaRPr lang="en-US">
              <a:solidFill>
                <a:schemeClr val="bg2"/>
              </a:solidFill>
            </a:endParaRPr>
          </a:p>
        </p:txBody>
      </p:sp>
      <p:sp>
        <p:nvSpPr>
          <p:cNvPr id="5" name="Text Placeholder 4">
            <a:extLst>
              <a:ext uri="{FF2B5EF4-FFF2-40B4-BE49-F238E27FC236}">
                <a16:creationId xmlns:a16="http://schemas.microsoft.com/office/drawing/2014/main" id="{7A271D88-99D8-4CFB-8F22-94B8B81F13EB}"/>
              </a:ext>
            </a:extLst>
          </p:cNvPr>
          <p:cNvSpPr>
            <a:spLocks noGrp="1"/>
          </p:cNvSpPr>
          <p:nvPr>
            <p:ph type="body" sz="quarter" idx="15"/>
          </p:nvPr>
        </p:nvSpPr>
        <p:spPr/>
        <p:txBody>
          <a:bodyPr/>
          <a:lstStyle/>
          <a:p>
            <a:endParaRPr lang="en-US"/>
          </a:p>
        </p:txBody>
      </p:sp>
      <p:pic>
        <p:nvPicPr>
          <p:cNvPr id="7" name="Picture 6">
            <a:extLst>
              <a:ext uri="{FF2B5EF4-FFF2-40B4-BE49-F238E27FC236}">
                <a16:creationId xmlns:a16="http://schemas.microsoft.com/office/drawing/2014/main" id="{4967C685-B6D0-49BC-8967-A89E3ACF264F}"/>
              </a:ext>
            </a:extLst>
          </p:cNvPr>
          <p:cNvPicPr>
            <a:picLocks noChangeAspect="1"/>
          </p:cNvPicPr>
          <p:nvPr/>
        </p:nvPicPr>
        <p:blipFill rotWithShape="1">
          <a:blip r:embed="rId4"/>
          <a:srcRect l="-163" t="-439" r="4881" b="50437"/>
          <a:stretch/>
        </p:blipFill>
        <p:spPr>
          <a:xfrm>
            <a:off x="287575" y="2553413"/>
            <a:ext cx="11616849" cy="2624116"/>
          </a:xfrm>
          <a:prstGeom prst="rect">
            <a:avLst/>
          </a:prstGeom>
        </p:spPr>
      </p:pic>
      <p:sp>
        <p:nvSpPr>
          <p:cNvPr id="11" name="Rectangle 10">
            <a:extLst>
              <a:ext uri="{FF2B5EF4-FFF2-40B4-BE49-F238E27FC236}">
                <a16:creationId xmlns:a16="http://schemas.microsoft.com/office/drawing/2014/main" id="{5F5241D6-F3F7-493C-A1DE-ABDDD4008784}"/>
              </a:ext>
            </a:extLst>
          </p:cNvPr>
          <p:cNvSpPr/>
          <p:nvPr/>
        </p:nvSpPr>
        <p:spPr bwMode="auto">
          <a:xfrm>
            <a:off x="3976914" y="3538899"/>
            <a:ext cx="2501833" cy="653143"/>
          </a:xfrm>
          <a:prstGeom prst="rect">
            <a:avLst/>
          </a:prstGeom>
          <a:noFill/>
          <a:ln w="76200" algn="ctr">
            <a:solidFill>
              <a:srgbClr val="FFC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custDataLst>
      <p:tags r:id="rId1"/>
    </p:custDataLst>
    <p:extLst>
      <p:ext uri="{BB962C8B-B14F-4D97-AF65-F5344CB8AC3E}">
        <p14:creationId xmlns:p14="http://schemas.microsoft.com/office/powerpoint/2010/main" val="1473621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FEAB8C-A624-4F67-B69E-CAA4F80928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4F596FE-77A5-4545-B838-EF0ECA6F8AB8}"/>
              </a:ext>
            </a:extLst>
          </p:cNvPr>
          <p:cNvSpPr>
            <a:spLocks noGrp="1"/>
          </p:cNvSpPr>
          <p:nvPr>
            <p:ph type="sldNum" sz="quarter" idx="13"/>
          </p:nvPr>
        </p:nvSpPr>
        <p:spPr/>
        <p:txBody>
          <a:bodyPr/>
          <a:lstStyle/>
          <a:p>
            <a:fld id="{7BCC8D0D-EAEC-449D-9161-023DFF90F2E2}" type="slidenum">
              <a:rPr lang="en-US" smtClean="0"/>
              <a:pPr/>
              <a:t>13</a:t>
            </a:fld>
            <a:endParaRPr lang="en-US"/>
          </a:p>
        </p:txBody>
      </p:sp>
      <p:sp>
        <p:nvSpPr>
          <p:cNvPr id="4" name="Title 3">
            <a:extLst>
              <a:ext uri="{FF2B5EF4-FFF2-40B4-BE49-F238E27FC236}">
                <a16:creationId xmlns:a16="http://schemas.microsoft.com/office/drawing/2014/main" id="{FD2053EE-69E7-4794-95B5-B5D2D870A9F3}"/>
              </a:ext>
            </a:extLst>
          </p:cNvPr>
          <p:cNvSpPr>
            <a:spLocks noGrp="1"/>
          </p:cNvSpPr>
          <p:nvPr>
            <p:ph type="title"/>
          </p:nvPr>
        </p:nvSpPr>
        <p:spPr>
          <a:solidFill>
            <a:schemeClr val="accent6"/>
          </a:solidFill>
        </p:spPr>
        <p:txBody>
          <a:bodyPr/>
          <a:lstStyle/>
          <a:p>
            <a:r>
              <a:rPr lang="en-US">
                <a:solidFill>
                  <a:schemeClr val="bg2"/>
                </a:solidFill>
              </a:rPr>
              <a:t>Updated Biosketch Format Available in </a:t>
            </a:r>
            <a:r>
              <a:rPr lang="en-US" err="1">
                <a:solidFill>
                  <a:schemeClr val="bg2"/>
                </a:solidFill>
              </a:rPr>
              <a:t>SciENcv</a:t>
            </a:r>
            <a:endParaRPr lang="en-US">
              <a:solidFill>
                <a:schemeClr val="bg2"/>
              </a:solidFill>
            </a:endParaRPr>
          </a:p>
        </p:txBody>
      </p:sp>
      <p:pic>
        <p:nvPicPr>
          <p:cNvPr id="7" name="Picture 6">
            <a:extLst>
              <a:ext uri="{FF2B5EF4-FFF2-40B4-BE49-F238E27FC236}">
                <a16:creationId xmlns:a16="http://schemas.microsoft.com/office/drawing/2014/main" id="{75947499-B51A-45BD-A980-04AAE36E6F8E}"/>
              </a:ext>
            </a:extLst>
          </p:cNvPr>
          <p:cNvPicPr>
            <a:picLocks noChangeAspect="1"/>
          </p:cNvPicPr>
          <p:nvPr/>
        </p:nvPicPr>
        <p:blipFill rotWithShape="1">
          <a:blip r:embed="rId4"/>
          <a:srcRect t="6308" r="1257" b="-302"/>
          <a:stretch/>
        </p:blipFill>
        <p:spPr>
          <a:xfrm>
            <a:off x="1804110" y="1217071"/>
            <a:ext cx="8583780" cy="5055816"/>
          </a:xfrm>
          <a:prstGeom prst="rect">
            <a:avLst/>
          </a:prstGeom>
        </p:spPr>
      </p:pic>
    </p:spTree>
    <p:custDataLst>
      <p:tags r:id="rId1"/>
    </p:custDataLst>
    <p:extLst>
      <p:ext uri="{BB962C8B-B14F-4D97-AF65-F5344CB8AC3E}">
        <p14:creationId xmlns:p14="http://schemas.microsoft.com/office/powerpoint/2010/main" val="967973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FEAB8C-A624-4F67-B69E-CAA4F80928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4F596FE-77A5-4545-B838-EF0ECA6F8AB8}"/>
              </a:ext>
            </a:extLst>
          </p:cNvPr>
          <p:cNvSpPr>
            <a:spLocks noGrp="1"/>
          </p:cNvSpPr>
          <p:nvPr>
            <p:ph type="sldNum" sz="quarter" idx="13"/>
          </p:nvPr>
        </p:nvSpPr>
        <p:spPr/>
        <p:txBody>
          <a:bodyPr/>
          <a:lstStyle/>
          <a:p>
            <a:fld id="{7BCC8D0D-EAEC-449D-9161-023DFF90F2E2}" type="slidenum">
              <a:rPr lang="en-US" smtClean="0"/>
              <a:pPr/>
              <a:t>14</a:t>
            </a:fld>
            <a:endParaRPr lang="en-US"/>
          </a:p>
        </p:txBody>
      </p:sp>
      <p:sp>
        <p:nvSpPr>
          <p:cNvPr id="4" name="Title 3">
            <a:extLst>
              <a:ext uri="{FF2B5EF4-FFF2-40B4-BE49-F238E27FC236}">
                <a16:creationId xmlns:a16="http://schemas.microsoft.com/office/drawing/2014/main" id="{FD2053EE-69E7-4794-95B5-B5D2D870A9F3}"/>
              </a:ext>
            </a:extLst>
          </p:cNvPr>
          <p:cNvSpPr>
            <a:spLocks noGrp="1"/>
          </p:cNvSpPr>
          <p:nvPr>
            <p:ph type="title"/>
          </p:nvPr>
        </p:nvSpPr>
        <p:spPr>
          <a:solidFill>
            <a:schemeClr val="accent6"/>
          </a:solidFill>
        </p:spPr>
        <p:txBody>
          <a:bodyPr/>
          <a:lstStyle/>
          <a:p>
            <a:r>
              <a:rPr lang="en-US">
                <a:solidFill>
                  <a:schemeClr val="bg2"/>
                </a:solidFill>
              </a:rPr>
              <a:t>Updated Biosketch Format Available in </a:t>
            </a:r>
            <a:r>
              <a:rPr lang="en-US" err="1">
                <a:solidFill>
                  <a:schemeClr val="bg2"/>
                </a:solidFill>
              </a:rPr>
              <a:t>SciENcv</a:t>
            </a:r>
            <a:endParaRPr lang="en-US">
              <a:solidFill>
                <a:schemeClr val="bg2"/>
              </a:solidFill>
            </a:endParaRPr>
          </a:p>
        </p:txBody>
      </p:sp>
      <p:sp>
        <p:nvSpPr>
          <p:cNvPr id="5" name="Text Placeholder 4">
            <a:extLst>
              <a:ext uri="{FF2B5EF4-FFF2-40B4-BE49-F238E27FC236}">
                <a16:creationId xmlns:a16="http://schemas.microsoft.com/office/drawing/2014/main" id="{7A271D88-99D8-4CFB-8F22-94B8B81F13EB}"/>
              </a:ext>
            </a:extLst>
          </p:cNvPr>
          <p:cNvSpPr>
            <a:spLocks noGrp="1"/>
          </p:cNvSpPr>
          <p:nvPr>
            <p:ph type="body" sz="quarter" idx="15"/>
          </p:nvPr>
        </p:nvSpPr>
        <p:spPr>
          <a:xfrm>
            <a:off x="609602" y="1072484"/>
            <a:ext cx="10893285" cy="446529"/>
          </a:xfrm>
        </p:spPr>
        <p:txBody>
          <a:bodyPr/>
          <a:lstStyle/>
          <a:p>
            <a:r>
              <a:rPr lang="en-US"/>
              <a:t>PI can add a department administrator or lab manager as a delegate</a:t>
            </a:r>
          </a:p>
        </p:txBody>
      </p:sp>
      <p:pic>
        <p:nvPicPr>
          <p:cNvPr id="6" name="Picture 5">
            <a:extLst>
              <a:ext uri="{FF2B5EF4-FFF2-40B4-BE49-F238E27FC236}">
                <a16:creationId xmlns:a16="http://schemas.microsoft.com/office/drawing/2014/main" id="{3D586BA9-187A-47AE-B0D7-644867DCE684}"/>
              </a:ext>
            </a:extLst>
          </p:cNvPr>
          <p:cNvPicPr>
            <a:picLocks noChangeAspect="1"/>
          </p:cNvPicPr>
          <p:nvPr/>
        </p:nvPicPr>
        <p:blipFill rotWithShape="1">
          <a:blip r:embed="rId4"/>
          <a:srcRect l="37478" r="1" b="38738"/>
          <a:stretch/>
        </p:blipFill>
        <p:spPr>
          <a:xfrm>
            <a:off x="1928050" y="1876840"/>
            <a:ext cx="7480340" cy="1559308"/>
          </a:xfrm>
          <a:prstGeom prst="rect">
            <a:avLst/>
          </a:prstGeom>
        </p:spPr>
      </p:pic>
      <p:sp>
        <p:nvSpPr>
          <p:cNvPr id="10" name="Rectangle 9">
            <a:extLst>
              <a:ext uri="{FF2B5EF4-FFF2-40B4-BE49-F238E27FC236}">
                <a16:creationId xmlns:a16="http://schemas.microsoft.com/office/drawing/2014/main" id="{A6C74D7A-83CC-491D-BB0B-3D39832A897A}"/>
              </a:ext>
            </a:extLst>
          </p:cNvPr>
          <p:cNvSpPr/>
          <p:nvPr/>
        </p:nvSpPr>
        <p:spPr bwMode="auto">
          <a:xfrm>
            <a:off x="6478747" y="1840808"/>
            <a:ext cx="1214203" cy="653143"/>
          </a:xfrm>
          <a:prstGeom prst="rect">
            <a:avLst/>
          </a:prstGeom>
          <a:noFill/>
          <a:ln w="76200" algn="ctr">
            <a:solidFill>
              <a:srgbClr val="FFC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9" name="Picture 8">
            <a:extLst>
              <a:ext uri="{FF2B5EF4-FFF2-40B4-BE49-F238E27FC236}">
                <a16:creationId xmlns:a16="http://schemas.microsoft.com/office/drawing/2014/main" id="{5DB74A7F-60EF-4478-BA6B-439DE4970B35}"/>
              </a:ext>
            </a:extLst>
          </p:cNvPr>
          <p:cNvPicPr>
            <a:picLocks noChangeAspect="1"/>
          </p:cNvPicPr>
          <p:nvPr/>
        </p:nvPicPr>
        <p:blipFill rotWithShape="1">
          <a:blip r:embed="rId5"/>
          <a:srcRect r="20365"/>
          <a:stretch/>
        </p:blipFill>
        <p:spPr>
          <a:xfrm>
            <a:off x="1928050" y="3902770"/>
            <a:ext cx="6878590" cy="1559308"/>
          </a:xfrm>
          <a:prstGeom prst="rect">
            <a:avLst/>
          </a:prstGeom>
        </p:spPr>
      </p:pic>
    </p:spTree>
    <p:custDataLst>
      <p:tags r:id="rId1"/>
    </p:custDataLst>
    <p:extLst>
      <p:ext uri="{BB962C8B-B14F-4D97-AF65-F5344CB8AC3E}">
        <p14:creationId xmlns:p14="http://schemas.microsoft.com/office/powerpoint/2010/main" val="1123788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FE94C-6F5E-4DC2-8500-33A52C8FFB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075CB27A-BB3B-4219-AAC2-8550B8EE37C7}"/>
              </a:ext>
            </a:extLst>
          </p:cNvPr>
          <p:cNvSpPr>
            <a:spLocks noGrp="1"/>
          </p:cNvSpPr>
          <p:nvPr>
            <p:ph type="sldNum" sz="quarter" idx="13"/>
          </p:nvPr>
        </p:nvSpPr>
        <p:spPr/>
        <p:txBody>
          <a:bodyPr/>
          <a:lstStyle/>
          <a:p>
            <a:fld id="{7BCC8D0D-EAEC-449D-9161-023DFF90F2E2}" type="slidenum">
              <a:rPr lang="en-US" smtClean="0"/>
              <a:pPr/>
              <a:t>15</a:t>
            </a:fld>
            <a:endParaRPr lang="en-US"/>
          </a:p>
        </p:txBody>
      </p:sp>
      <p:sp>
        <p:nvSpPr>
          <p:cNvPr id="4" name="Title 3">
            <a:extLst>
              <a:ext uri="{FF2B5EF4-FFF2-40B4-BE49-F238E27FC236}">
                <a16:creationId xmlns:a16="http://schemas.microsoft.com/office/drawing/2014/main" id="{BA95E3B6-7C7B-42F1-9C54-94F1C8B9B5A8}"/>
              </a:ext>
            </a:extLst>
          </p:cNvPr>
          <p:cNvSpPr>
            <a:spLocks noGrp="1"/>
          </p:cNvSpPr>
          <p:nvPr>
            <p:ph type="title"/>
          </p:nvPr>
        </p:nvSpPr>
        <p:spPr/>
        <p:txBody>
          <a:bodyPr/>
          <a:lstStyle/>
          <a:p>
            <a:r>
              <a:rPr lang="en-US"/>
              <a:t>Poll #1 </a:t>
            </a:r>
          </a:p>
        </p:txBody>
      </p:sp>
      <p:sp>
        <p:nvSpPr>
          <p:cNvPr id="5" name="Text Placeholder 4">
            <a:extLst>
              <a:ext uri="{FF2B5EF4-FFF2-40B4-BE49-F238E27FC236}">
                <a16:creationId xmlns:a16="http://schemas.microsoft.com/office/drawing/2014/main" id="{3BC4ECFC-6030-44BD-AD7C-0EC9B83AE23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35A2DAF2-4BC5-409A-B0BC-10EB364F7D88}"/>
              </a:ext>
            </a:extLst>
          </p:cNvPr>
          <p:cNvSpPr>
            <a:spLocks noGrp="1"/>
          </p:cNvSpPr>
          <p:nvPr>
            <p:ph idx="1"/>
          </p:nvPr>
        </p:nvSpPr>
        <p:spPr/>
        <p:txBody>
          <a:bodyPr/>
          <a:lstStyle/>
          <a:p>
            <a:r>
              <a:rPr lang="en-US"/>
              <a:t>Dr. Chen is a consultant for the Women’s US Soccer team advising on concussion protocols.  This is separate from the research she conducts at UCSF and there is no research activities related to the consulting agreement. </a:t>
            </a:r>
          </a:p>
          <a:p>
            <a:endParaRPr lang="en-US"/>
          </a:p>
          <a:p>
            <a:r>
              <a:rPr lang="en-US"/>
              <a:t>Does this belong on their </a:t>
            </a:r>
            <a:r>
              <a:rPr lang="en-US" err="1"/>
              <a:t>biosketch</a:t>
            </a:r>
            <a:r>
              <a:rPr lang="en-US"/>
              <a:t>? If yes, which section? </a:t>
            </a:r>
          </a:p>
          <a:p>
            <a:endParaRPr lang="en-US"/>
          </a:p>
          <a:p>
            <a:r>
              <a:rPr lang="en-US"/>
              <a:t>Answer: Yes, this should go in Section B, Position, Scientific Appointments and Honors</a:t>
            </a:r>
          </a:p>
          <a:p>
            <a:r>
              <a:rPr lang="en-US"/>
              <a:t>Note: This should also be reported in the OATS system as an outside activity</a:t>
            </a:r>
          </a:p>
        </p:txBody>
      </p:sp>
    </p:spTree>
    <p:custDataLst>
      <p:tags r:id="rId1"/>
    </p:custDataLst>
    <p:extLst>
      <p:ext uri="{BB962C8B-B14F-4D97-AF65-F5344CB8AC3E}">
        <p14:creationId xmlns:p14="http://schemas.microsoft.com/office/powerpoint/2010/main" val="723959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D207F-E742-44F4-91E4-E8A4F3004E1C}"/>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52239174-F7E6-4F9D-A9B2-F64BE0E91611}"/>
              </a:ext>
            </a:extLst>
          </p:cNvPr>
          <p:cNvSpPr>
            <a:spLocks noGrp="1"/>
          </p:cNvSpPr>
          <p:nvPr>
            <p:ph type="sldNum" sz="quarter" idx="13"/>
          </p:nvPr>
        </p:nvSpPr>
        <p:spPr/>
        <p:txBody>
          <a:bodyPr/>
          <a:lstStyle/>
          <a:p>
            <a:fld id="{7BCC8D0D-EAEC-449D-9161-023DFF90F2E2}" type="slidenum">
              <a:rPr lang="en-US" smtClean="0"/>
              <a:pPr/>
              <a:t>16</a:t>
            </a:fld>
            <a:endParaRPr lang="en-US"/>
          </a:p>
        </p:txBody>
      </p:sp>
      <p:sp>
        <p:nvSpPr>
          <p:cNvPr id="4" name="Title 3">
            <a:extLst>
              <a:ext uri="{FF2B5EF4-FFF2-40B4-BE49-F238E27FC236}">
                <a16:creationId xmlns:a16="http://schemas.microsoft.com/office/drawing/2014/main" id="{2CFF34CB-DC96-43AF-BAB4-12770207E729}"/>
              </a:ext>
            </a:extLst>
          </p:cNvPr>
          <p:cNvSpPr>
            <a:spLocks noGrp="1"/>
          </p:cNvSpPr>
          <p:nvPr>
            <p:ph type="title"/>
          </p:nvPr>
        </p:nvSpPr>
        <p:spPr/>
        <p:txBody>
          <a:bodyPr/>
          <a:lstStyle/>
          <a:p>
            <a:r>
              <a:rPr lang="en-US"/>
              <a:t>Poll #2</a:t>
            </a:r>
          </a:p>
        </p:txBody>
      </p:sp>
      <p:sp>
        <p:nvSpPr>
          <p:cNvPr id="5" name="Text Placeholder 4">
            <a:extLst>
              <a:ext uri="{FF2B5EF4-FFF2-40B4-BE49-F238E27FC236}">
                <a16:creationId xmlns:a16="http://schemas.microsoft.com/office/drawing/2014/main" id="{D467BDA3-9BA3-4745-A674-EC49B8312E13}"/>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2E57BD52-DB7E-4E1C-BCC0-A593AAB975C0}"/>
              </a:ext>
            </a:extLst>
          </p:cNvPr>
          <p:cNvSpPr>
            <a:spLocks noGrp="1"/>
          </p:cNvSpPr>
          <p:nvPr>
            <p:ph idx="1"/>
          </p:nvPr>
        </p:nvSpPr>
        <p:spPr/>
        <p:txBody>
          <a:bodyPr/>
          <a:lstStyle/>
          <a:p>
            <a:r>
              <a:rPr lang="en-US"/>
              <a:t>Dr. Anderson has a joint appointment as a CZ </a:t>
            </a:r>
            <a:r>
              <a:rPr lang="en-US" err="1"/>
              <a:t>Biohub</a:t>
            </a:r>
            <a:r>
              <a:rPr lang="en-US"/>
              <a:t> investigator.  The </a:t>
            </a:r>
            <a:r>
              <a:rPr lang="en-US" err="1"/>
              <a:t>Biohub</a:t>
            </a:r>
            <a:r>
              <a:rPr lang="en-US"/>
              <a:t> provides start-up funds to Dr. Anderson. </a:t>
            </a:r>
          </a:p>
          <a:p>
            <a:endParaRPr lang="en-US"/>
          </a:p>
          <a:p>
            <a:r>
              <a:rPr lang="en-US"/>
              <a:t>Does this belong on their Biosketch?  If yes, which section? </a:t>
            </a:r>
          </a:p>
          <a:p>
            <a:endParaRPr lang="en-US"/>
          </a:p>
          <a:p>
            <a:r>
              <a:rPr lang="en-US"/>
              <a:t>Yes, this should go in Section B, Position, Scientific Appointments and Honors. </a:t>
            </a:r>
          </a:p>
          <a:p>
            <a:r>
              <a:rPr lang="en-US"/>
              <a:t>If Dr. Anderson receives additional research support from CZ </a:t>
            </a:r>
            <a:r>
              <a:rPr lang="en-US" err="1"/>
              <a:t>Biohub</a:t>
            </a:r>
            <a:r>
              <a:rPr lang="en-US"/>
              <a:t>, this could also be included in the Section A if desired. </a:t>
            </a:r>
          </a:p>
          <a:p>
            <a:pPr marL="0" indent="0">
              <a:buNone/>
            </a:pPr>
            <a:endParaRPr lang="en-US"/>
          </a:p>
        </p:txBody>
      </p:sp>
    </p:spTree>
    <p:custDataLst>
      <p:tags r:id="rId1"/>
    </p:custDataLst>
    <p:extLst>
      <p:ext uri="{BB962C8B-B14F-4D97-AF65-F5344CB8AC3E}">
        <p14:creationId xmlns:p14="http://schemas.microsoft.com/office/powerpoint/2010/main" val="1718957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572C9E-7AF6-4285-AA5A-D17483C780F9}"/>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1794B99-AD25-40D3-B2C4-6BDFD01DC546}"/>
              </a:ext>
            </a:extLst>
          </p:cNvPr>
          <p:cNvSpPr>
            <a:spLocks noGrp="1"/>
          </p:cNvSpPr>
          <p:nvPr>
            <p:ph type="sldNum" sz="quarter" idx="13"/>
          </p:nvPr>
        </p:nvSpPr>
        <p:spPr/>
        <p:txBody>
          <a:bodyPr/>
          <a:lstStyle/>
          <a:p>
            <a:fld id="{7BCC8D0D-EAEC-449D-9161-023DFF90F2E2}" type="slidenum">
              <a:rPr lang="en-US" smtClean="0"/>
              <a:pPr/>
              <a:t>17</a:t>
            </a:fld>
            <a:endParaRPr lang="en-US"/>
          </a:p>
        </p:txBody>
      </p:sp>
      <p:sp>
        <p:nvSpPr>
          <p:cNvPr id="4" name="Title 3">
            <a:extLst>
              <a:ext uri="{FF2B5EF4-FFF2-40B4-BE49-F238E27FC236}">
                <a16:creationId xmlns:a16="http://schemas.microsoft.com/office/drawing/2014/main" id="{6CE46F65-2BD7-440E-B040-F62E34F774A2}"/>
              </a:ext>
            </a:extLst>
          </p:cNvPr>
          <p:cNvSpPr>
            <a:spLocks noGrp="1"/>
          </p:cNvSpPr>
          <p:nvPr>
            <p:ph type="title"/>
          </p:nvPr>
        </p:nvSpPr>
        <p:spPr/>
        <p:txBody>
          <a:bodyPr/>
          <a:lstStyle/>
          <a:p>
            <a:r>
              <a:rPr lang="en-US"/>
              <a:t>Poll #3</a:t>
            </a:r>
          </a:p>
        </p:txBody>
      </p:sp>
      <p:sp>
        <p:nvSpPr>
          <p:cNvPr id="5" name="Text Placeholder 4">
            <a:extLst>
              <a:ext uri="{FF2B5EF4-FFF2-40B4-BE49-F238E27FC236}">
                <a16:creationId xmlns:a16="http://schemas.microsoft.com/office/drawing/2014/main" id="{F15C1FAC-5FDB-4813-9C34-7E058AD2F695}"/>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FD769E88-3347-4D61-BBA8-0D2DD7DA74F6}"/>
              </a:ext>
            </a:extLst>
          </p:cNvPr>
          <p:cNvSpPr>
            <a:spLocks noGrp="1"/>
          </p:cNvSpPr>
          <p:nvPr>
            <p:ph idx="1"/>
          </p:nvPr>
        </p:nvSpPr>
        <p:spPr>
          <a:xfrm>
            <a:off x="612915" y="1868558"/>
            <a:ext cx="10850220" cy="4247215"/>
          </a:xfrm>
        </p:spPr>
        <p:txBody>
          <a:bodyPr/>
          <a:lstStyle/>
          <a:p>
            <a:r>
              <a:rPr lang="en-US"/>
              <a:t>Dr. Jackson has a Visiting Lecture position at Peking University.  He does not receive a salary and there is no effort commitment. Typically, Dr. Jackson travels to Peking University during the holiday break for 3 weeks and gives multiple scientific lectures regarding the general state of ALS research.  Travel is covered and he receives an honorarium.  </a:t>
            </a:r>
          </a:p>
          <a:p>
            <a:endParaRPr lang="en-US"/>
          </a:p>
          <a:p>
            <a:r>
              <a:rPr lang="en-US"/>
              <a:t>Does this belong on their </a:t>
            </a:r>
            <a:r>
              <a:rPr lang="en-US" err="1"/>
              <a:t>Biosketch</a:t>
            </a:r>
            <a:r>
              <a:rPr lang="en-US"/>
              <a:t>? If yes, which section?</a:t>
            </a:r>
          </a:p>
          <a:p>
            <a:endParaRPr lang="en-US"/>
          </a:p>
          <a:p>
            <a:r>
              <a:rPr lang="en-US"/>
              <a:t>Answer: Yes, this should go in Section B, Position, Scientific Appointments and Honors</a:t>
            </a:r>
          </a:p>
          <a:p>
            <a:r>
              <a:rPr lang="en-US"/>
              <a:t>Note: This should also be reported in the OATS system as an outside activity</a:t>
            </a:r>
          </a:p>
          <a:p>
            <a:endParaRPr lang="en-US"/>
          </a:p>
        </p:txBody>
      </p:sp>
    </p:spTree>
    <p:custDataLst>
      <p:tags r:id="rId1"/>
    </p:custDataLst>
    <p:extLst>
      <p:ext uri="{BB962C8B-B14F-4D97-AF65-F5344CB8AC3E}">
        <p14:creationId xmlns:p14="http://schemas.microsoft.com/office/powerpoint/2010/main" val="3627077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2B1F79-9DEF-4261-AF7B-CCB545700501}"/>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CBEE6B2-D85E-4D24-9D87-900B98D4B084}"/>
              </a:ext>
            </a:extLst>
          </p:cNvPr>
          <p:cNvSpPr>
            <a:spLocks noGrp="1"/>
          </p:cNvSpPr>
          <p:nvPr>
            <p:ph type="sldNum" sz="quarter" idx="13"/>
          </p:nvPr>
        </p:nvSpPr>
        <p:spPr/>
        <p:txBody>
          <a:bodyPr/>
          <a:lstStyle/>
          <a:p>
            <a:fld id="{7BCC8D0D-EAEC-449D-9161-023DFF90F2E2}" type="slidenum">
              <a:rPr lang="en-US" smtClean="0"/>
              <a:pPr/>
              <a:t>18</a:t>
            </a:fld>
            <a:endParaRPr lang="en-US"/>
          </a:p>
        </p:txBody>
      </p:sp>
      <p:sp>
        <p:nvSpPr>
          <p:cNvPr id="4" name="Title 3">
            <a:extLst>
              <a:ext uri="{FF2B5EF4-FFF2-40B4-BE49-F238E27FC236}">
                <a16:creationId xmlns:a16="http://schemas.microsoft.com/office/drawing/2014/main" id="{B3425842-E856-485F-897E-FE7AD68649A3}"/>
              </a:ext>
            </a:extLst>
          </p:cNvPr>
          <p:cNvSpPr>
            <a:spLocks noGrp="1"/>
          </p:cNvSpPr>
          <p:nvPr>
            <p:ph type="title"/>
          </p:nvPr>
        </p:nvSpPr>
        <p:spPr/>
        <p:txBody>
          <a:bodyPr/>
          <a:lstStyle/>
          <a:p>
            <a:r>
              <a:rPr lang="en-US"/>
              <a:t>Biosketch Resources</a:t>
            </a:r>
          </a:p>
        </p:txBody>
      </p:sp>
      <p:sp>
        <p:nvSpPr>
          <p:cNvPr id="5" name="Text Placeholder 4">
            <a:extLst>
              <a:ext uri="{FF2B5EF4-FFF2-40B4-BE49-F238E27FC236}">
                <a16:creationId xmlns:a16="http://schemas.microsoft.com/office/drawing/2014/main" id="{D97DFDC9-094F-4ADE-B519-04800790FA0C}"/>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C4B76D7-6A20-4301-999B-4BAAA1912756}"/>
              </a:ext>
            </a:extLst>
          </p:cNvPr>
          <p:cNvSpPr>
            <a:spLocks noGrp="1"/>
          </p:cNvSpPr>
          <p:nvPr>
            <p:ph idx="1"/>
          </p:nvPr>
        </p:nvSpPr>
        <p:spPr>
          <a:xfrm>
            <a:off x="612915" y="1868558"/>
            <a:ext cx="10850220" cy="4411926"/>
          </a:xfrm>
        </p:spPr>
        <p:txBody>
          <a:bodyPr/>
          <a:lstStyle/>
          <a:p>
            <a:r>
              <a:rPr lang="en-US"/>
              <a:t>NIH Biosketch Page: </a:t>
            </a:r>
            <a:r>
              <a:rPr lang="en-US">
                <a:hlinkClick r:id="rId4"/>
              </a:rPr>
              <a:t>https://grants.nih.gov/grants/forms/biosketch.htm</a:t>
            </a:r>
            <a:endParaRPr lang="en-US"/>
          </a:p>
          <a:p>
            <a:pPr lvl="1"/>
            <a:r>
              <a:rPr lang="en-US"/>
              <a:t>Instructions</a:t>
            </a:r>
          </a:p>
          <a:p>
            <a:pPr lvl="1"/>
            <a:r>
              <a:rPr lang="en-US"/>
              <a:t>Samples</a:t>
            </a:r>
          </a:p>
          <a:p>
            <a:r>
              <a:rPr lang="en-US"/>
              <a:t>NIH Biosketch FAQs: </a:t>
            </a:r>
            <a:r>
              <a:rPr lang="en-US">
                <a:hlinkClick r:id="rId5"/>
              </a:rPr>
              <a:t>https://grants.nih.gov/faqs#/biosketches.htm</a:t>
            </a:r>
            <a:endParaRPr lang="en-US"/>
          </a:p>
          <a:p>
            <a:r>
              <a:rPr lang="en-US"/>
              <a:t>OSR Biosketch Page: </a:t>
            </a:r>
            <a:r>
              <a:rPr lang="en-US">
                <a:hlinkClick r:id="rId6"/>
              </a:rPr>
              <a:t>https://osr.ucsf.edu/nih-biographical-sketch-format</a:t>
            </a:r>
            <a:endParaRPr lang="en-US"/>
          </a:p>
          <a:p>
            <a:pPr lvl="1"/>
            <a:r>
              <a:rPr lang="en-US"/>
              <a:t>Presentation by Dr. Ruth Greenblatt sharing quick tips on how to improve application scores by optimizing use of NIH </a:t>
            </a:r>
            <a:r>
              <a:rPr lang="en-US" err="1"/>
              <a:t>biosketh</a:t>
            </a:r>
            <a:r>
              <a:rPr lang="en-US"/>
              <a:t> format.  </a:t>
            </a:r>
          </a:p>
          <a:p>
            <a:pPr lvl="2"/>
            <a:r>
              <a:rPr lang="en-US"/>
              <a:t>NOTE: Recorded for the 2015 </a:t>
            </a:r>
            <a:r>
              <a:rPr lang="en-US" err="1"/>
              <a:t>biosketch</a:t>
            </a:r>
            <a:r>
              <a:rPr lang="en-US"/>
              <a:t> format, but many of the tips are still relevant with the new 2021 format</a:t>
            </a:r>
          </a:p>
          <a:p>
            <a:r>
              <a:rPr lang="en-US"/>
              <a:t>UCSF OATS: </a:t>
            </a:r>
            <a:r>
              <a:rPr lang="en-US">
                <a:hlinkClick r:id="rId7"/>
              </a:rPr>
              <a:t>https://ucsf.ucoats.org/</a:t>
            </a:r>
            <a:endParaRPr lang="en-US"/>
          </a:p>
          <a:p>
            <a:r>
              <a:rPr lang="en-US"/>
              <a:t>UCSF COI: </a:t>
            </a:r>
            <a:r>
              <a:rPr lang="en-US">
                <a:hlinkClick r:id="rId8"/>
              </a:rPr>
              <a:t>https://coi.ucsf.edu/</a:t>
            </a:r>
            <a:endParaRPr lang="en-US"/>
          </a:p>
          <a:p>
            <a:endParaRPr lang="en-US"/>
          </a:p>
          <a:p>
            <a:pPr lvl="1"/>
            <a:endParaRPr lang="en-US"/>
          </a:p>
        </p:txBody>
      </p:sp>
    </p:spTree>
    <p:custDataLst>
      <p:tags r:id="rId1"/>
    </p:custDataLst>
    <p:extLst>
      <p:ext uri="{BB962C8B-B14F-4D97-AF65-F5344CB8AC3E}">
        <p14:creationId xmlns:p14="http://schemas.microsoft.com/office/powerpoint/2010/main" val="36210126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B818FC-8EA6-4A9F-B469-8B7D1A958ABD}"/>
              </a:ext>
            </a:extLst>
          </p:cNvPr>
          <p:cNvSpPr>
            <a:spLocks noGrp="1"/>
          </p:cNvSpPr>
          <p:nvPr>
            <p:ph type="ftr" sz="quarter" idx="11"/>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1A015CE8-EC8D-45BC-BCA4-160F61B6DD7B}"/>
              </a:ext>
            </a:extLst>
          </p:cNvPr>
          <p:cNvSpPr>
            <a:spLocks noGrp="1"/>
          </p:cNvSpPr>
          <p:nvPr>
            <p:ph type="sldNum" sz="quarter" idx="12"/>
          </p:nvPr>
        </p:nvSpPr>
        <p:spPr/>
        <p:txBody>
          <a:bodyPr/>
          <a:lstStyle/>
          <a:p>
            <a:fld id="{7BCC8D0D-EAEC-449D-9161-023DFF90F2E2}" type="slidenum">
              <a:rPr lang="en-US" smtClean="0"/>
              <a:pPr/>
              <a:t>19</a:t>
            </a:fld>
            <a:endParaRPr lang="en-US"/>
          </a:p>
        </p:txBody>
      </p:sp>
      <p:sp>
        <p:nvSpPr>
          <p:cNvPr id="4" name="Title 3">
            <a:extLst>
              <a:ext uri="{FF2B5EF4-FFF2-40B4-BE49-F238E27FC236}">
                <a16:creationId xmlns:a16="http://schemas.microsoft.com/office/drawing/2014/main" id="{2281AB7E-292E-41D2-9FD3-61DFE711B7D6}"/>
              </a:ext>
            </a:extLst>
          </p:cNvPr>
          <p:cNvSpPr>
            <a:spLocks noGrp="1"/>
          </p:cNvSpPr>
          <p:nvPr>
            <p:ph type="title"/>
          </p:nvPr>
        </p:nvSpPr>
        <p:spPr/>
        <p:txBody>
          <a:bodyPr/>
          <a:lstStyle/>
          <a:p>
            <a:r>
              <a:rPr lang="en-US"/>
              <a:t>Other Support</a:t>
            </a:r>
          </a:p>
        </p:txBody>
      </p:sp>
    </p:spTree>
    <p:custDataLst>
      <p:tags r:id="rId1"/>
    </p:custDataLst>
    <p:extLst>
      <p:ext uri="{BB962C8B-B14F-4D97-AF65-F5344CB8AC3E}">
        <p14:creationId xmlns:p14="http://schemas.microsoft.com/office/powerpoint/2010/main" val="21425384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123446-BA3F-46DE-AFF5-20567C6CE874}"/>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A0C63492-EA3C-4721-A366-8F869A7B055A}"/>
              </a:ext>
            </a:extLst>
          </p:cNvPr>
          <p:cNvSpPr>
            <a:spLocks noGrp="1"/>
          </p:cNvSpPr>
          <p:nvPr>
            <p:ph type="sldNum" sz="quarter" idx="13"/>
          </p:nvPr>
        </p:nvSpPr>
        <p:spPr/>
        <p:txBody>
          <a:bodyPr/>
          <a:lstStyle/>
          <a:p>
            <a:fld id="{7BCC8D0D-EAEC-449D-9161-023DFF90F2E2}" type="slidenum">
              <a:rPr lang="en-US" smtClean="0"/>
              <a:pPr/>
              <a:t>2</a:t>
            </a:fld>
            <a:endParaRPr lang="en-US"/>
          </a:p>
        </p:txBody>
      </p:sp>
      <p:sp>
        <p:nvSpPr>
          <p:cNvPr id="4" name="Title 3">
            <a:extLst>
              <a:ext uri="{FF2B5EF4-FFF2-40B4-BE49-F238E27FC236}">
                <a16:creationId xmlns:a16="http://schemas.microsoft.com/office/drawing/2014/main" id="{6F617FEB-4F99-46DA-8950-7FE3B151DF97}"/>
              </a:ext>
            </a:extLst>
          </p:cNvPr>
          <p:cNvSpPr>
            <a:spLocks noGrp="1"/>
          </p:cNvSpPr>
          <p:nvPr>
            <p:ph type="title"/>
          </p:nvPr>
        </p:nvSpPr>
        <p:spPr/>
        <p:txBody>
          <a:bodyPr/>
          <a:lstStyle/>
          <a:p>
            <a:r>
              <a:rPr lang="en-US"/>
              <a:t>Housekeeping</a:t>
            </a:r>
          </a:p>
        </p:txBody>
      </p:sp>
      <p:sp>
        <p:nvSpPr>
          <p:cNvPr id="6" name="Text Placeholder 5">
            <a:extLst>
              <a:ext uri="{FF2B5EF4-FFF2-40B4-BE49-F238E27FC236}">
                <a16:creationId xmlns:a16="http://schemas.microsoft.com/office/drawing/2014/main" id="{A725F87B-C31B-4D1D-9CA1-78F5C010E517}"/>
              </a:ext>
            </a:extLst>
          </p:cNvPr>
          <p:cNvSpPr>
            <a:spLocks noGrp="1"/>
          </p:cNvSpPr>
          <p:nvPr>
            <p:ph type="body" sz="quarter" idx="15"/>
          </p:nvPr>
        </p:nvSpPr>
        <p:spPr/>
        <p:txBody>
          <a:bodyPr/>
          <a:lstStyle/>
          <a:p>
            <a:endParaRPr lang="en-US"/>
          </a:p>
        </p:txBody>
      </p:sp>
      <p:sp>
        <p:nvSpPr>
          <p:cNvPr id="5" name="Content Placeholder 4">
            <a:extLst>
              <a:ext uri="{FF2B5EF4-FFF2-40B4-BE49-F238E27FC236}">
                <a16:creationId xmlns:a16="http://schemas.microsoft.com/office/drawing/2014/main" id="{6132BC38-2C4E-41DF-904A-77461D88F5A2}"/>
              </a:ext>
            </a:extLst>
          </p:cNvPr>
          <p:cNvSpPr>
            <a:spLocks noGrp="1"/>
          </p:cNvSpPr>
          <p:nvPr>
            <p:ph idx="1"/>
          </p:nvPr>
        </p:nvSpPr>
        <p:spPr/>
        <p:txBody>
          <a:bodyPr/>
          <a:lstStyle/>
          <a:p>
            <a:r>
              <a:rPr lang="en-US" dirty="0"/>
              <a:t>This slide deck is from a presentation given to the UCSF campus on April 28, 2021.</a:t>
            </a:r>
          </a:p>
          <a:p>
            <a:pPr lvl="1"/>
            <a:r>
              <a:rPr lang="en-US" dirty="0"/>
              <a:t>The information and scenarios provided below are based on the Policy, Guidance and FAQs provided by NIH</a:t>
            </a:r>
          </a:p>
          <a:p>
            <a:r>
              <a:rPr lang="en-US" dirty="0"/>
              <a:t>Please be aware that NIH may update or modify that guidance. </a:t>
            </a:r>
          </a:p>
          <a:p>
            <a:pPr lvl="1"/>
            <a:r>
              <a:rPr lang="en-US" dirty="0"/>
              <a:t>Check the OSR website for changes </a:t>
            </a:r>
            <a:r>
              <a:rPr lang="en-US" dirty="0">
                <a:hlinkClick r:id="rId4"/>
              </a:rPr>
              <a:t>https://osr.ucsf.edu/other-support</a:t>
            </a:r>
            <a:endParaRPr lang="en-US" dirty="0"/>
          </a:p>
          <a:p>
            <a:pPr lvl="1"/>
            <a:endParaRPr lang="en-US" dirty="0"/>
          </a:p>
          <a:p>
            <a:pPr marL="295268" lvl="1" indent="0">
              <a:buNone/>
            </a:pPr>
            <a:r>
              <a:rPr lang="en-US"/>
              <a:t> </a:t>
            </a:r>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412066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1879C36D-6313-43FE-9FF0-6AAE809E0063}"/>
              </a:ext>
            </a:extLst>
          </p:cNvPr>
          <p:cNvSpPr>
            <a:spLocks noGrp="1"/>
          </p:cNvSpPr>
          <p:nvPr>
            <p:ph type="ftr" sz="quarter" idx="12"/>
          </p:nvPr>
        </p:nvSpPr>
        <p:spPr>
          <a:xfrm>
            <a:off x="730871" y="6470130"/>
            <a:ext cx="5747876" cy="137980"/>
          </a:xfrm>
        </p:spPr>
        <p:txBody>
          <a:bodyPr/>
          <a:lstStyle/>
          <a:p>
            <a:pPr>
              <a:spcAft>
                <a:spcPts val="600"/>
              </a:spcAft>
            </a:pPr>
            <a:r>
              <a:rPr lang="en-US"/>
              <a:t>NIH Biosketch and Other Support Updates</a:t>
            </a:r>
          </a:p>
        </p:txBody>
      </p:sp>
      <p:sp>
        <p:nvSpPr>
          <p:cNvPr id="15" name="Slide Number Placeholder 2">
            <a:extLst>
              <a:ext uri="{FF2B5EF4-FFF2-40B4-BE49-F238E27FC236}">
                <a16:creationId xmlns:a16="http://schemas.microsoft.com/office/drawing/2014/main" id="{9AA4DC5B-CED6-4A57-BF8E-F07CA81B0D20}"/>
              </a:ext>
            </a:extLst>
          </p:cNvPr>
          <p:cNvSpPr>
            <a:spLocks noGrp="1"/>
          </p:cNvSpPr>
          <p:nvPr>
            <p:ph type="sldNum" sz="quarter" idx="13"/>
          </p:nvPr>
        </p:nvSpPr>
        <p:spPr>
          <a:xfrm>
            <a:off x="362812" y="6453507"/>
            <a:ext cx="328081" cy="155233"/>
          </a:xfrm>
        </p:spPr>
        <p:txBody>
          <a:bodyPr/>
          <a:lstStyle/>
          <a:p>
            <a:pPr>
              <a:spcAft>
                <a:spcPts val="600"/>
              </a:spcAft>
            </a:pPr>
            <a:fld id="{7BCC8D0D-EAEC-449D-9161-023DFF90F2E2}" type="slidenum">
              <a:rPr lang="en-US" smtClean="0"/>
              <a:pPr>
                <a:spcAft>
                  <a:spcPts val="600"/>
                </a:spcAft>
              </a:pPr>
              <a:t>20</a:t>
            </a:fld>
            <a:endParaRPr lang="en-US"/>
          </a:p>
        </p:txBody>
      </p:sp>
      <p:sp>
        <p:nvSpPr>
          <p:cNvPr id="17" name="Title 3">
            <a:extLst>
              <a:ext uri="{FF2B5EF4-FFF2-40B4-BE49-F238E27FC236}">
                <a16:creationId xmlns:a16="http://schemas.microsoft.com/office/drawing/2014/main" id="{15A8CE16-1B97-464D-9838-9E6574CADF7D}"/>
              </a:ext>
            </a:extLst>
          </p:cNvPr>
          <p:cNvSpPr>
            <a:spLocks noGrp="1"/>
          </p:cNvSpPr>
          <p:nvPr>
            <p:ph type="title"/>
          </p:nvPr>
        </p:nvSpPr>
        <p:spPr>
          <a:xfrm>
            <a:off x="604780" y="425003"/>
            <a:ext cx="10898107" cy="611449"/>
          </a:xfrm>
        </p:spPr>
        <p:txBody>
          <a:bodyPr/>
          <a:lstStyle/>
          <a:p>
            <a:r>
              <a:rPr lang="en-US"/>
              <a:t>NIH Other Support</a:t>
            </a:r>
          </a:p>
        </p:txBody>
      </p:sp>
      <p:pic>
        <p:nvPicPr>
          <p:cNvPr id="8" name="Content Placeholder 7" descr="Confused person">
            <a:extLst>
              <a:ext uri="{FF2B5EF4-FFF2-40B4-BE49-F238E27FC236}">
                <a16:creationId xmlns:a16="http://schemas.microsoft.com/office/drawing/2014/main" id="{21A81461-E0D8-4EA8-A68C-F0656B19EE63}"/>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tretch>
            <a:fillRect/>
          </a:stretch>
        </p:blipFill>
        <p:spPr>
          <a:xfrm>
            <a:off x="1258405" y="1894327"/>
            <a:ext cx="3804111" cy="3804111"/>
          </a:xfrm>
        </p:spPr>
      </p:pic>
      <p:sp>
        <p:nvSpPr>
          <p:cNvPr id="21" name="Content Placeholder 6">
            <a:extLst>
              <a:ext uri="{FF2B5EF4-FFF2-40B4-BE49-F238E27FC236}">
                <a16:creationId xmlns:a16="http://schemas.microsoft.com/office/drawing/2014/main" id="{C22DB4A3-3E99-4B31-9426-C5D12A8D5108}"/>
              </a:ext>
            </a:extLst>
          </p:cNvPr>
          <p:cNvSpPr>
            <a:spLocks noGrp="1"/>
          </p:cNvSpPr>
          <p:nvPr>
            <p:ph sz="quarter" idx="19"/>
          </p:nvPr>
        </p:nvSpPr>
        <p:spPr>
          <a:xfrm>
            <a:off x="6387182" y="1894327"/>
            <a:ext cx="5102453" cy="3804111"/>
          </a:xfrm>
        </p:spPr>
        <p:txBody>
          <a:bodyPr/>
          <a:lstStyle/>
          <a:p>
            <a:pPr marL="0" indent="0">
              <a:buNone/>
            </a:pPr>
            <a:r>
              <a:rPr lang="en-US" sz="2400"/>
              <a:t>All financial resources, whether Federal, non-Federal, commercial or institutional, available in direct support of an individual’s research endeavors, including but not limited to research grants, cooperative agreements, contracts, and/or institutional awards</a:t>
            </a:r>
          </a:p>
          <a:p>
            <a:endParaRPr lang="en-US"/>
          </a:p>
        </p:txBody>
      </p:sp>
      <p:sp>
        <p:nvSpPr>
          <p:cNvPr id="14" name="Text Placeholder 3">
            <a:extLst>
              <a:ext uri="{FF2B5EF4-FFF2-40B4-BE49-F238E27FC236}">
                <a16:creationId xmlns:a16="http://schemas.microsoft.com/office/drawing/2014/main" id="{FBCE0BFB-7D6B-4171-AECC-67D26ABDA600}"/>
              </a:ext>
            </a:extLst>
          </p:cNvPr>
          <p:cNvSpPr>
            <a:spLocks noGrp="1"/>
          </p:cNvSpPr>
          <p:nvPr>
            <p:ph type="body" sz="quarter" idx="15"/>
          </p:nvPr>
        </p:nvSpPr>
        <p:spPr>
          <a:xfrm>
            <a:off x="609600" y="927100"/>
            <a:ext cx="10893425" cy="447675"/>
          </a:xfrm>
        </p:spPr>
        <p:txBody>
          <a:bodyPr/>
          <a:lstStyle/>
          <a:p>
            <a:pPr marL="0" indent="0">
              <a:buNone/>
            </a:pPr>
            <a:r>
              <a:rPr lang="en-US"/>
              <a:t>National Institutes of Health (NIH)</a:t>
            </a:r>
          </a:p>
        </p:txBody>
      </p:sp>
    </p:spTree>
    <p:custDataLst>
      <p:tags r:id="rId1"/>
    </p:custDataLst>
    <p:extLst>
      <p:ext uri="{BB962C8B-B14F-4D97-AF65-F5344CB8AC3E}">
        <p14:creationId xmlns:p14="http://schemas.microsoft.com/office/powerpoint/2010/main" val="3290376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5817-9FB6-44A1-BCF1-A5CBF095CE9D}"/>
              </a:ext>
            </a:extLst>
          </p:cNvPr>
          <p:cNvSpPr>
            <a:spLocks noGrp="1"/>
          </p:cNvSpPr>
          <p:nvPr>
            <p:ph type="title"/>
          </p:nvPr>
        </p:nvSpPr>
        <p:spPr/>
        <p:txBody>
          <a:bodyPr/>
          <a:lstStyle/>
          <a:p>
            <a:r>
              <a:rPr lang="en-US"/>
              <a:t>NIH Other Support</a:t>
            </a:r>
          </a:p>
        </p:txBody>
      </p:sp>
      <p:sp>
        <p:nvSpPr>
          <p:cNvPr id="3" name="Content Placeholder 2">
            <a:extLst>
              <a:ext uri="{FF2B5EF4-FFF2-40B4-BE49-F238E27FC236}">
                <a16:creationId xmlns:a16="http://schemas.microsoft.com/office/drawing/2014/main" id="{3C7FC8AE-9FA4-4ADD-B55E-0DED39FFB52E}"/>
              </a:ext>
            </a:extLst>
          </p:cNvPr>
          <p:cNvSpPr>
            <a:spLocks noGrp="1"/>
          </p:cNvSpPr>
          <p:nvPr>
            <p:ph idx="1"/>
          </p:nvPr>
        </p:nvSpPr>
        <p:spPr>
          <a:xfrm>
            <a:off x="881953" y="1695154"/>
            <a:ext cx="5319183" cy="3978016"/>
          </a:xfrm>
        </p:spPr>
        <p:txBody>
          <a:bodyPr/>
          <a:lstStyle/>
          <a:p>
            <a:pPr marL="0" indent="0">
              <a:buNone/>
            </a:pPr>
            <a:r>
              <a:rPr lang="en-US" sz="2400">
                <a:solidFill>
                  <a:srgbClr val="000000"/>
                </a:solidFill>
              </a:rPr>
              <a:t>Excludes: </a:t>
            </a:r>
          </a:p>
          <a:p>
            <a:pPr lvl="1">
              <a:buClr>
                <a:srgbClr val="EC1848"/>
              </a:buClr>
              <a:buFont typeface="Arial" panose="020B0604020202020204" pitchFamily="34" charset="0"/>
              <a:buChar char="×"/>
            </a:pPr>
            <a:r>
              <a:rPr lang="en-US" sz="2400">
                <a:solidFill>
                  <a:srgbClr val="FF0000"/>
                </a:solidFill>
              </a:rPr>
              <a:t>Training awards</a:t>
            </a:r>
          </a:p>
          <a:p>
            <a:pPr lvl="1">
              <a:buClr>
                <a:srgbClr val="EC1848"/>
              </a:buClr>
              <a:buFont typeface="Arial" panose="020B0604020202020204" pitchFamily="34" charset="0"/>
              <a:buChar char="×"/>
            </a:pPr>
            <a:r>
              <a:rPr lang="en-US" sz="2400">
                <a:solidFill>
                  <a:srgbClr val="FF0000"/>
                </a:solidFill>
              </a:rPr>
              <a:t>Prizes</a:t>
            </a:r>
          </a:p>
          <a:p>
            <a:pPr lvl="1">
              <a:buClr>
                <a:srgbClr val="EC1848"/>
              </a:buClr>
              <a:buFont typeface="Arial" panose="020B0604020202020204" pitchFamily="34" charset="0"/>
              <a:buChar char="×"/>
            </a:pPr>
            <a:r>
              <a:rPr lang="en-US" sz="2400">
                <a:solidFill>
                  <a:srgbClr val="FF0000"/>
                </a:solidFill>
              </a:rPr>
              <a:t>Gifts</a:t>
            </a:r>
            <a:endParaRPr lang="en-US" sz="2400"/>
          </a:p>
          <a:p>
            <a:pPr lvl="1">
              <a:buClr>
                <a:srgbClr val="EC1848"/>
              </a:buClr>
              <a:buFont typeface="Arial" panose="020B0604020202020204" pitchFamily="34" charset="0"/>
              <a:buChar char="×"/>
            </a:pPr>
            <a:r>
              <a:rPr lang="en-US" sz="2400">
                <a:solidFill>
                  <a:srgbClr val="FF0000"/>
                </a:solidFill>
              </a:rPr>
              <a:t>Start-up support*</a:t>
            </a:r>
          </a:p>
          <a:p>
            <a:pPr lvl="1">
              <a:buClr>
                <a:srgbClr val="EC1848"/>
              </a:buClr>
              <a:buFont typeface="Arial" panose="020B0604020202020204" pitchFamily="34" charset="0"/>
              <a:buChar char="×"/>
            </a:pPr>
            <a:r>
              <a:rPr lang="en-US" sz="2400">
                <a:solidFill>
                  <a:srgbClr val="FF0000"/>
                </a:solidFill>
              </a:rPr>
              <a:t>Shared facilities or core equipment*</a:t>
            </a:r>
          </a:p>
          <a:p>
            <a:pPr lvl="1">
              <a:buClr>
                <a:srgbClr val="EC1848"/>
              </a:buClr>
              <a:buFont typeface="Arial" panose="020B0604020202020204" pitchFamily="34" charset="0"/>
              <a:buChar char="×"/>
            </a:pPr>
            <a:endParaRPr lang="en-US" sz="2400">
              <a:solidFill>
                <a:srgbClr val="FF0000"/>
              </a:solidFill>
            </a:endParaRPr>
          </a:p>
          <a:p>
            <a:pPr marL="295268" lvl="1" indent="0">
              <a:buClr>
                <a:srgbClr val="EC1848"/>
              </a:buClr>
              <a:buNone/>
            </a:pPr>
            <a:r>
              <a:rPr lang="en-US" sz="1800">
                <a:solidFill>
                  <a:srgbClr val="000000"/>
                </a:solidFill>
              </a:rPr>
              <a:t>* </a:t>
            </a:r>
            <a:r>
              <a:rPr lang="en-US" sz="1800">
                <a:solidFill>
                  <a:schemeClr val="tx2">
                    <a:lumMod val="90000"/>
                    <a:lumOff val="10000"/>
                  </a:schemeClr>
                </a:solidFill>
              </a:rPr>
              <a:t>From NIH Other Support FAQs Q. 16 and 21</a:t>
            </a:r>
          </a:p>
          <a:p>
            <a:pPr lvl="1"/>
            <a:endParaRPr lang="en-US" sz="2400"/>
          </a:p>
          <a:p>
            <a:pPr marL="0" indent="0">
              <a:buNone/>
            </a:pPr>
            <a:endParaRPr lang="en-US" sz="2400"/>
          </a:p>
        </p:txBody>
      </p:sp>
      <p:sp>
        <p:nvSpPr>
          <p:cNvPr id="4" name="Text Placeholder 3">
            <a:extLst>
              <a:ext uri="{FF2B5EF4-FFF2-40B4-BE49-F238E27FC236}">
                <a16:creationId xmlns:a16="http://schemas.microsoft.com/office/drawing/2014/main" id="{7371E8DF-8676-47F8-8B6F-2CBA1116D8DC}"/>
              </a:ext>
            </a:extLst>
          </p:cNvPr>
          <p:cNvSpPr>
            <a:spLocks noGrp="1"/>
          </p:cNvSpPr>
          <p:nvPr>
            <p:ph type="body" idx="10"/>
          </p:nvPr>
        </p:nvSpPr>
        <p:spPr/>
        <p:txBody>
          <a:bodyPr/>
          <a:lstStyle/>
          <a:p>
            <a:pPr marL="0" indent="0">
              <a:buNone/>
            </a:pPr>
            <a:r>
              <a:rPr lang="en-US"/>
              <a:t>National Institutes of Health (NIH)</a:t>
            </a:r>
          </a:p>
        </p:txBody>
      </p:sp>
      <p:sp>
        <p:nvSpPr>
          <p:cNvPr id="5" name="Content Placeholder 4">
            <a:extLst>
              <a:ext uri="{FF2B5EF4-FFF2-40B4-BE49-F238E27FC236}">
                <a16:creationId xmlns:a16="http://schemas.microsoft.com/office/drawing/2014/main" id="{274F3C8F-7782-4D94-9716-56F69E1C25DA}"/>
              </a:ext>
            </a:extLst>
          </p:cNvPr>
          <p:cNvSpPr>
            <a:spLocks noGrp="1"/>
          </p:cNvSpPr>
          <p:nvPr>
            <p:ph idx="11"/>
          </p:nvPr>
        </p:nvSpPr>
        <p:spPr>
          <a:xfrm>
            <a:off x="6510170" y="1689223"/>
            <a:ext cx="5350932" cy="3978016"/>
          </a:xfrm>
        </p:spPr>
        <p:txBody>
          <a:bodyPr/>
          <a:lstStyle/>
          <a:p>
            <a:pPr marL="0" indent="0">
              <a:buNone/>
            </a:pPr>
            <a:r>
              <a:rPr lang="en-US" sz="2400">
                <a:solidFill>
                  <a:srgbClr val="000000"/>
                </a:solidFill>
              </a:rPr>
              <a:t>Includes:</a:t>
            </a:r>
          </a:p>
          <a:p>
            <a:pPr lvl="1">
              <a:buClr>
                <a:schemeClr val="accent3">
                  <a:lumMod val="75000"/>
                </a:schemeClr>
              </a:buClr>
              <a:buFont typeface="Wingdings" panose="05000000000000000000" pitchFamily="2" charset="2"/>
              <a:buChar char="ü"/>
            </a:pPr>
            <a:r>
              <a:rPr lang="en-US" sz="2400">
                <a:solidFill>
                  <a:schemeClr val="accent3">
                    <a:lumMod val="75000"/>
                  </a:schemeClr>
                </a:solidFill>
              </a:rPr>
              <a:t>All foreign and domestic entities</a:t>
            </a:r>
          </a:p>
          <a:p>
            <a:pPr lvl="1">
              <a:buClr>
                <a:schemeClr val="accent3">
                  <a:lumMod val="75000"/>
                </a:schemeClr>
              </a:buClr>
              <a:buFont typeface="Wingdings" panose="05000000000000000000" pitchFamily="2" charset="2"/>
              <a:buChar char="ü"/>
            </a:pPr>
            <a:r>
              <a:rPr lang="en-US" sz="2400">
                <a:solidFill>
                  <a:schemeClr val="accent3">
                    <a:lumMod val="75000"/>
                  </a:schemeClr>
                </a:solidFill>
              </a:rPr>
              <a:t>Financial support for laboratory personnel</a:t>
            </a:r>
          </a:p>
          <a:p>
            <a:pPr lvl="1">
              <a:buClr>
                <a:schemeClr val="accent3">
                  <a:lumMod val="75000"/>
                </a:schemeClr>
              </a:buClr>
              <a:buFont typeface="Wingdings" panose="05000000000000000000" pitchFamily="2" charset="2"/>
              <a:buChar char="ü"/>
            </a:pPr>
            <a:r>
              <a:rPr lang="en-US" sz="2400">
                <a:solidFill>
                  <a:schemeClr val="accent3">
                    <a:lumMod val="75000"/>
                  </a:schemeClr>
                </a:solidFill>
              </a:rPr>
              <a:t>Provision of high-value materials that are not freely available (e.g., biologics, chemical, model systems, technology, etc.)</a:t>
            </a:r>
          </a:p>
          <a:p>
            <a:pPr lvl="1"/>
            <a:endParaRPr lang="en-US" sz="2400"/>
          </a:p>
        </p:txBody>
      </p:sp>
      <p:sp>
        <p:nvSpPr>
          <p:cNvPr id="6" name="Slide Number Placeholder 5">
            <a:extLst>
              <a:ext uri="{FF2B5EF4-FFF2-40B4-BE49-F238E27FC236}">
                <a16:creationId xmlns:a16="http://schemas.microsoft.com/office/drawing/2014/main" id="{CDB26902-A8C5-4B8F-82BB-9EE7D63A10C7}"/>
              </a:ext>
            </a:extLst>
          </p:cNvPr>
          <p:cNvSpPr>
            <a:spLocks noGrp="1"/>
          </p:cNvSpPr>
          <p:nvPr>
            <p:ph type="sldNum" sz="quarter" idx="4"/>
          </p:nvPr>
        </p:nvSpPr>
        <p:spPr/>
        <p:txBody>
          <a:bodyPr/>
          <a:lstStyle/>
          <a:p>
            <a:fld id="{7BCC8D0D-EAEC-449D-9161-023DFF90F2E2}" type="slidenum">
              <a:rPr lang="en-US" smtClean="0"/>
              <a:pPr/>
              <a:t>21</a:t>
            </a:fld>
            <a:endParaRPr lang="en-US"/>
          </a:p>
        </p:txBody>
      </p:sp>
      <p:sp>
        <p:nvSpPr>
          <p:cNvPr id="8" name="Footer Placeholder 7">
            <a:extLst>
              <a:ext uri="{FF2B5EF4-FFF2-40B4-BE49-F238E27FC236}">
                <a16:creationId xmlns:a16="http://schemas.microsoft.com/office/drawing/2014/main" id="{0D284425-B781-4D7B-87FA-EC5E984FEE84}"/>
              </a:ext>
            </a:extLst>
          </p:cNvPr>
          <p:cNvSpPr>
            <a:spLocks noGrp="1"/>
          </p:cNvSpPr>
          <p:nvPr>
            <p:ph type="ftr" sz="quarter" idx="3"/>
          </p:nvPr>
        </p:nvSpPr>
        <p:spPr/>
        <p:txBody>
          <a:bodyPr/>
          <a:lstStyle/>
          <a:p>
            <a:r>
              <a:rPr lang="en-US"/>
              <a:t>NIH Biosketch and Other Support Updates</a:t>
            </a:r>
          </a:p>
        </p:txBody>
      </p:sp>
    </p:spTree>
    <p:custDataLst>
      <p:tags r:id="rId1"/>
    </p:custDataLst>
    <p:extLst>
      <p:ext uri="{BB962C8B-B14F-4D97-AF65-F5344CB8AC3E}">
        <p14:creationId xmlns:p14="http://schemas.microsoft.com/office/powerpoint/2010/main" val="4046498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32ECA3-25DB-4801-81E1-C932FC3DDC73}"/>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B9D64CB2-9070-42A3-BF68-03B698DBF025}"/>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22</a:t>
            </a:fld>
            <a:endParaRPr lang="en-US"/>
          </a:p>
        </p:txBody>
      </p:sp>
      <p:sp>
        <p:nvSpPr>
          <p:cNvPr id="14" name="Title 3">
            <a:extLst>
              <a:ext uri="{FF2B5EF4-FFF2-40B4-BE49-F238E27FC236}">
                <a16:creationId xmlns:a16="http://schemas.microsoft.com/office/drawing/2014/main" id="{972F39CC-DA53-4876-958E-238546C54A43}"/>
              </a:ext>
            </a:extLst>
          </p:cNvPr>
          <p:cNvSpPr>
            <a:spLocks noGrp="1"/>
          </p:cNvSpPr>
          <p:nvPr>
            <p:ph type="title"/>
          </p:nvPr>
        </p:nvSpPr>
        <p:spPr>
          <a:xfrm>
            <a:off x="604780" y="425003"/>
            <a:ext cx="10898107" cy="611449"/>
          </a:xfrm>
        </p:spPr>
        <p:txBody>
          <a:bodyPr/>
          <a:lstStyle/>
          <a:p>
            <a:r>
              <a:rPr lang="en-US"/>
              <a:t>NIH Other Support</a:t>
            </a:r>
          </a:p>
        </p:txBody>
      </p:sp>
      <p:pic>
        <p:nvPicPr>
          <p:cNvPr id="9" name="Content Placeholder 8" descr="Question mark">
            <a:extLst>
              <a:ext uri="{FF2B5EF4-FFF2-40B4-BE49-F238E27FC236}">
                <a16:creationId xmlns:a16="http://schemas.microsoft.com/office/drawing/2014/main" id="{34FFAB48-65EE-439F-9253-A65185122DC1}"/>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tretch>
            <a:fillRect/>
          </a:stretch>
        </p:blipFill>
        <p:spPr>
          <a:xfrm>
            <a:off x="1258405" y="1894327"/>
            <a:ext cx="3804111" cy="3804111"/>
          </a:xfrm>
        </p:spPr>
      </p:pic>
      <p:sp>
        <p:nvSpPr>
          <p:cNvPr id="18" name="Content Placeholder 6">
            <a:extLst>
              <a:ext uri="{FF2B5EF4-FFF2-40B4-BE49-F238E27FC236}">
                <a16:creationId xmlns:a16="http://schemas.microsoft.com/office/drawing/2014/main" id="{160D802C-F67C-4B0C-AE0D-B04618738E21}"/>
              </a:ext>
            </a:extLst>
          </p:cNvPr>
          <p:cNvSpPr>
            <a:spLocks noGrp="1"/>
          </p:cNvSpPr>
          <p:nvPr>
            <p:ph sz="quarter" idx="19"/>
          </p:nvPr>
        </p:nvSpPr>
        <p:spPr>
          <a:xfrm>
            <a:off x="6387182" y="1894327"/>
            <a:ext cx="5102453" cy="3804111"/>
          </a:xfrm>
        </p:spPr>
        <p:txBody>
          <a:bodyPr/>
          <a:lstStyle/>
          <a:p>
            <a:pPr marL="0" indent="0">
              <a:buNone/>
            </a:pPr>
            <a:r>
              <a:rPr lang="en-US" sz="2400" b="1">
                <a:ea typeface="Open Sans Regular" charset="0"/>
                <a:cs typeface="Open Sans Regular" charset="0"/>
              </a:rPr>
              <a:t>NIH Reviews to ensure: </a:t>
            </a:r>
          </a:p>
          <a:p>
            <a:pPr>
              <a:spcAft>
                <a:spcPts val="1200"/>
              </a:spcAft>
            </a:pPr>
            <a:r>
              <a:rPr lang="en-US" sz="2400"/>
              <a:t>Sufficient levels of effort are committed to the project</a:t>
            </a:r>
          </a:p>
          <a:p>
            <a:pPr>
              <a:spcAft>
                <a:spcPts val="1200"/>
              </a:spcAft>
            </a:pPr>
            <a:r>
              <a:rPr lang="en-US" sz="2400"/>
              <a:t>There is no scientific, budgetary, or commitment overlap</a:t>
            </a:r>
          </a:p>
          <a:p>
            <a:pPr>
              <a:spcAft>
                <a:spcPts val="1200"/>
              </a:spcAft>
            </a:pPr>
            <a:r>
              <a:rPr lang="en-US" sz="2400"/>
              <a:t>Only funds necessary to the approved project are included in the award</a:t>
            </a:r>
          </a:p>
          <a:p>
            <a:endParaRPr lang="en-US"/>
          </a:p>
        </p:txBody>
      </p:sp>
      <p:sp>
        <p:nvSpPr>
          <p:cNvPr id="13" name="Text Placeholder 3">
            <a:extLst>
              <a:ext uri="{FF2B5EF4-FFF2-40B4-BE49-F238E27FC236}">
                <a16:creationId xmlns:a16="http://schemas.microsoft.com/office/drawing/2014/main" id="{042C1C72-01EE-49F8-8AE6-96083194327B}"/>
              </a:ext>
            </a:extLst>
          </p:cNvPr>
          <p:cNvSpPr>
            <a:spLocks noGrp="1"/>
          </p:cNvSpPr>
          <p:nvPr>
            <p:ph type="body" sz="quarter" idx="15"/>
          </p:nvPr>
        </p:nvSpPr>
        <p:spPr>
          <a:xfrm>
            <a:off x="609600" y="927100"/>
            <a:ext cx="10893425" cy="447675"/>
          </a:xfrm>
        </p:spPr>
        <p:txBody>
          <a:bodyPr/>
          <a:lstStyle/>
          <a:p>
            <a:pPr marL="0" indent="0">
              <a:buNone/>
            </a:pPr>
            <a:r>
              <a:rPr lang="en-US"/>
              <a:t>National Institutes of Health (NIH)</a:t>
            </a:r>
          </a:p>
        </p:txBody>
      </p:sp>
    </p:spTree>
    <p:custDataLst>
      <p:tags r:id="rId1"/>
    </p:custDataLst>
    <p:extLst>
      <p:ext uri="{BB962C8B-B14F-4D97-AF65-F5344CB8AC3E}">
        <p14:creationId xmlns:p14="http://schemas.microsoft.com/office/powerpoint/2010/main" val="2792345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32ECA3-25DB-4801-81E1-C932FC3DDC73}"/>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B9D64CB2-9070-42A3-BF68-03B698DBF025}"/>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23</a:t>
            </a:fld>
            <a:endParaRPr lang="en-US"/>
          </a:p>
        </p:txBody>
      </p:sp>
      <p:sp>
        <p:nvSpPr>
          <p:cNvPr id="14" name="Title 3">
            <a:extLst>
              <a:ext uri="{FF2B5EF4-FFF2-40B4-BE49-F238E27FC236}">
                <a16:creationId xmlns:a16="http://schemas.microsoft.com/office/drawing/2014/main" id="{972F39CC-DA53-4876-958E-238546C54A43}"/>
              </a:ext>
            </a:extLst>
          </p:cNvPr>
          <p:cNvSpPr>
            <a:spLocks noGrp="1"/>
          </p:cNvSpPr>
          <p:nvPr>
            <p:ph type="title"/>
          </p:nvPr>
        </p:nvSpPr>
        <p:spPr>
          <a:xfrm>
            <a:off x="604780" y="425003"/>
            <a:ext cx="10898107" cy="611449"/>
          </a:xfrm>
        </p:spPr>
        <p:txBody>
          <a:bodyPr/>
          <a:lstStyle/>
          <a:p>
            <a:r>
              <a:rPr lang="en-US"/>
              <a:t>NIH Other Support</a:t>
            </a:r>
          </a:p>
        </p:txBody>
      </p:sp>
      <p:pic>
        <p:nvPicPr>
          <p:cNvPr id="9" name="Content Placeholder 8" descr="Exclamation mark">
            <a:extLst>
              <a:ext uri="{FF2B5EF4-FFF2-40B4-BE49-F238E27FC236}">
                <a16:creationId xmlns:a16="http://schemas.microsoft.com/office/drawing/2014/main" id="{34FFAB48-65EE-439F-9253-A65185122DC1}"/>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rcRect/>
          <a:stretch/>
        </p:blipFill>
        <p:spPr>
          <a:xfrm>
            <a:off x="1258405" y="1894327"/>
            <a:ext cx="3804111" cy="3804111"/>
          </a:xfrm>
        </p:spPr>
      </p:pic>
      <p:sp>
        <p:nvSpPr>
          <p:cNvPr id="18" name="Content Placeholder 6">
            <a:extLst>
              <a:ext uri="{FF2B5EF4-FFF2-40B4-BE49-F238E27FC236}">
                <a16:creationId xmlns:a16="http://schemas.microsoft.com/office/drawing/2014/main" id="{160D802C-F67C-4B0C-AE0D-B04618738E21}"/>
              </a:ext>
            </a:extLst>
          </p:cNvPr>
          <p:cNvSpPr>
            <a:spLocks noGrp="1"/>
          </p:cNvSpPr>
          <p:nvPr>
            <p:ph sz="quarter" idx="19"/>
          </p:nvPr>
        </p:nvSpPr>
        <p:spPr>
          <a:xfrm>
            <a:off x="6387182" y="1894327"/>
            <a:ext cx="5102453" cy="3804111"/>
          </a:xfrm>
        </p:spPr>
        <p:txBody>
          <a:bodyPr/>
          <a:lstStyle/>
          <a:p>
            <a:pPr marL="0" indent="0">
              <a:buNone/>
            </a:pPr>
            <a:r>
              <a:rPr lang="en-US" sz="2400" b="1">
                <a:ea typeface="Open Sans Regular" charset="0"/>
                <a:cs typeface="Open Sans Regular" charset="0"/>
              </a:rPr>
              <a:t>NIH Reviews to ensure: </a:t>
            </a:r>
          </a:p>
          <a:p>
            <a:pPr>
              <a:spcAft>
                <a:spcPts val="1200"/>
              </a:spcAft>
            </a:pPr>
            <a:r>
              <a:rPr lang="en-US" sz="2400"/>
              <a:t>All resources, domestic or foreign, directly supporting the individual’s research endeavors have been reported</a:t>
            </a:r>
          </a:p>
          <a:p>
            <a:pPr>
              <a:spcAft>
                <a:spcPts val="1200"/>
              </a:spcAft>
            </a:pPr>
            <a:r>
              <a:rPr lang="en-US" sz="2400"/>
              <a:t>Any foreign resources that meet the definition of a foreign component have received appropriate prior approval</a:t>
            </a:r>
          </a:p>
          <a:p>
            <a:endParaRPr lang="en-US"/>
          </a:p>
        </p:txBody>
      </p:sp>
      <p:sp>
        <p:nvSpPr>
          <p:cNvPr id="13" name="Text Placeholder 3">
            <a:extLst>
              <a:ext uri="{FF2B5EF4-FFF2-40B4-BE49-F238E27FC236}">
                <a16:creationId xmlns:a16="http://schemas.microsoft.com/office/drawing/2014/main" id="{042C1C72-01EE-49F8-8AE6-96083194327B}"/>
              </a:ext>
            </a:extLst>
          </p:cNvPr>
          <p:cNvSpPr>
            <a:spLocks noGrp="1"/>
          </p:cNvSpPr>
          <p:nvPr>
            <p:ph type="body" sz="quarter" idx="15"/>
          </p:nvPr>
        </p:nvSpPr>
        <p:spPr>
          <a:xfrm>
            <a:off x="609600" y="927100"/>
            <a:ext cx="10893425" cy="447675"/>
          </a:xfrm>
        </p:spPr>
        <p:txBody>
          <a:bodyPr/>
          <a:lstStyle/>
          <a:p>
            <a:pPr marL="0" indent="0">
              <a:buNone/>
            </a:pPr>
            <a:r>
              <a:rPr lang="en-US"/>
              <a:t>National Institutes of Health (NIH)</a:t>
            </a:r>
          </a:p>
        </p:txBody>
      </p:sp>
    </p:spTree>
    <p:custDataLst>
      <p:tags r:id="rId1"/>
    </p:custDataLst>
    <p:extLst>
      <p:ext uri="{BB962C8B-B14F-4D97-AF65-F5344CB8AC3E}">
        <p14:creationId xmlns:p14="http://schemas.microsoft.com/office/powerpoint/2010/main" val="160559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NIH Biosketch and Other Support Updates</a:t>
            </a:r>
          </a:p>
        </p:txBody>
      </p:sp>
      <p:sp>
        <p:nvSpPr>
          <p:cNvPr id="3" name="Slide Number Placeholder 2"/>
          <p:cNvSpPr>
            <a:spLocks noGrp="1"/>
          </p:cNvSpPr>
          <p:nvPr>
            <p:ph type="sldNum" sz="quarter" idx="13"/>
          </p:nvPr>
        </p:nvSpPr>
        <p:spPr/>
        <p:txBody>
          <a:bodyPr/>
          <a:lstStyle/>
          <a:p>
            <a:fld id="{7BCC8D0D-EAEC-449D-9161-023DFF90F2E2}" type="slidenum">
              <a:rPr lang="en-US" smtClean="0"/>
              <a:pPr/>
              <a:t>24</a:t>
            </a:fld>
            <a:endParaRPr lang="en-US"/>
          </a:p>
        </p:txBody>
      </p:sp>
      <p:sp>
        <p:nvSpPr>
          <p:cNvPr id="4" name="Title 3"/>
          <p:cNvSpPr>
            <a:spLocks noGrp="1"/>
          </p:cNvSpPr>
          <p:nvPr>
            <p:ph type="title"/>
          </p:nvPr>
        </p:nvSpPr>
        <p:spPr/>
        <p:txBody>
          <a:bodyPr/>
          <a:lstStyle/>
          <a:p>
            <a:r>
              <a:rPr lang="en-US"/>
              <a:t>NIH Foreign Components</a:t>
            </a:r>
          </a:p>
        </p:txBody>
      </p:sp>
      <p:sp>
        <p:nvSpPr>
          <p:cNvPr id="5" name="Text Placeholder 4"/>
          <p:cNvSpPr>
            <a:spLocks noGrp="1"/>
          </p:cNvSpPr>
          <p:nvPr>
            <p:ph type="body" sz="quarter" idx="15"/>
          </p:nvPr>
        </p:nvSpPr>
        <p:spPr/>
        <p:txBody>
          <a:bodyPr/>
          <a:lstStyle/>
          <a:p>
            <a:pPr marL="0" lvl="1">
              <a:buClr>
                <a:schemeClr val="accent1"/>
              </a:buClr>
              <a:buSzPct val="80000"/>
            </a:pPr>
            <a:r>
              <a:rPr lang="en-US" b="1"/>
              <a:t>Adding Foreign Component Requires Prior Approval </a:t>
            </a:r>
          </a:p>
          <a:p>
            <a:endParaRPr lang="en-US"/>
          </a:p>
        </p:txBody>
      </p:sp>
      <p:sp>
        <p:nvSpPr>
          <p:cNvPr id="6" name="Content Placeholder 5"/>
          <p:cNvSpPr>
            <a:spLocks noGrp="1"/>
          </p:cNvSpPr>
          <p:nvPr>
            <p:ph idx="1"/>
          </p:nvPr>
        </p:nvSpPr>
        <p:spPr/>
        <p:txBody>
          <a:bodyPr/>
          <a:lstStyle/>
          <a:p>
            <a:r>
              <a:rPr lang="en-US" sz="2133" b="1"/>
              <a:t>Definition</a:t>
            </a:r>
          </a:p>
          <a:p>
            <a:pPr lvl="1">
              <a:spcAft>
                <a:spcPts val="1200"/>
              </a:spcAft>
            </a:pPr>
            <a:r>
              <a:rPr lang="en-US" sz="2133"/>
              <a:t>Performance of any significant scientific element or segment of a project outside of the US, either by the recipient or by a researcher employed by a foreign organization, </a:t>
            </a:r>
            <a:r>
              <a:rPr lang="en-US" sz="2133" i="1">
                <a:solidFill>
                  <a:srgbClr val="7030A0"/>
                </a:solidFill>
              </a:rPr>
              <a:t>whether or not grant funds are expended</a:t>
            </a:r>
          </a:p>
          <a:p>
            <a:r>
              <a:rPr lang="en-US" sz="2133" b="1"/>
              <a:t>Examples</a:t>
            </a:r>
          </a:p>
          <a:p>
            <a:pPr lvl="1"/>
            <a:r>
              <a:rPr lang="en-US" sz="2133"/>
              <a:t>Extensive travel for data collection, surveying, sampling, and similar activities (would meet definition)</a:t>
            </a:r>
          </a:p>
          <a:p>
            <a:pPr lvl="1"/>
            <a:r>
              <a:rPr lang="en-US" sz="2133"/>
              <a:t>Even </a:t>
            </a:r>
            <a:r>
              <a:rPr lang="en-US" sz="2133">
                <a:solidFill>
                  <a:srgbClr val="7030A0"/>
                </a:solidFill>
              </a:rPr>
              <a:t>informal collaborations with investigators at a foreign site</a:t>
            </a:r>
            <a:r>
              <a:rPr lang="en-US" sz="2133"/>
              <a:t> could meet definition. </a:t>
            </a:r>
          </a:p>
          <a:p>
            <a:pPr lvl="1"/>
            <a:r>
              <a:rPr lang="en-US" sz="2133">
                <a:solidFill>
                  <a:srgbClr val="7030A0"/>
                </a:solidFill>
              </a:rPr>
              <a:t>Activity anticipated to result in co-authorship</a:t>
            </a:r>
            <a:r>
              <a:rPr lang="en-US" sz="2133"/>
              <a:t> may be significant activity</a:t>
            </a:r>
          </a:p>
          <a:p>
            <a:pPr lvl="4"/>
            <a:r>
              <a:rPr lang="en-US" sz="1867"/>
              <a:t>Grants Policy Statement sections 8.1.2.10, 1.2</a:t>
            </a:r>
          </a:p>
          <a:p>
            <a:pPr marL="393681" lvl="1" indent="0">
              <a:buNone/>
            </a:pPr>
            <a:endParaRPr lang="en-US"/>
          </a:p>
          <a:p>
            <a:endParaRPr lang="en-US"/>
          </a:p>
        </p:txBody>
      </p:sp>
      <p:sp>
        <p:nvSpPr>
          <p:cNvPr id="9" name="TextBox 8">
            <a:extLst>
              <a:ext uri="{FF2B5EF4-FFF2-40B4-BE49-F238E27FC236}">
                <a16:creationId xmlns:a16="http://schemas.microsoft.com/office/drawing/2014/main" id="{9A0FF4EE-52BC-4510-A0D7-56594CE37220}"/>
              </a:ext>
            </a:extLst>
          </p:cNvPr>
          <p:cNvSpPr txBox="1"/>
          <p:nvPr/>
        </p:nvSpPr>
        <p:spPr bwMode="auto">
          <a:xfrm>
            <a:off x="9049657" y="596111"/>
            <a:ext cx="2213429" cy="1354217"/>
          </a:xfrm>
          <a:prstGeom prst="rect">
            <a:avLst/>
          </a:prstGeom>
          <a:noFill/>
          <a:ln w="19050" algn="ctr">
            <a:noFill/>
            <a:miter lim="800000"/>
            <a:headEnd/>
            <a:tailEnd/>
          </a:ln>
        </p:spPr>
        <p:txBody>
          <a:bodyPr wrap="square" lIns="0" tIns="0" rIns="0" bIns="0" rtlCol="0">
            <a:spAutoFit/>
          </a:bodyPr>
          <a:lstStyle/>
          <a:p>
            <a:r>
              <a:rPr lang="en-US" sz="8800"/>
              <a:t>OS</a:t>
            </a:r>
          </a:p>
        </p:txBody>
      </p:sp>
      <p:pic>
        <p:nvPicPr>
          <p:cNvPr id="8" name="Graphic 7" descr="No sign">
            <a:extLst>
              <a:ext uri="{FF2B5EF4-FFF2-40B4-BE49-F238E27FC236}">
                <a16:creationId xmlns:a16="http://schemas.microsoft.com/office/drawing/2014/main" id="{6A86FC66-8E53-41AF-A49D-3A7E98147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1656" y="-1257"/>
            <a:ext cx="2721430" cy="2721430"/>
          </a:xfrm>
          <a:prstGeom prst="rect">
            <a:avLst/>
          </a:prstGeom>
        </p:spPr>
      </p:pic>
    </p:spTree>
    <p:custDataLst>
      <p:tags r:id="rId1"/>
    </p:custDataLst>
    <p:extLst>
      <p:ext uri="{BB962C8B-B14F-4D97-AF65-F5344CB8AC3E}">
        <p14:creationId xmlns:p14="http://schemas.microsoft.com/office/powerpoint/2010/main" val="3986141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54C3A-372E-4C0C-8E82-979D2545A3C5}"/>
              </a:ext>
            </a:extLst>
          </p:cNvPr>
          <p:cNvSpPr>
            <a:spLocks noGrp="1"/>
          </p:cNvSpPr>
          <p:nvPr>
            <p:ph type="title"/>
          </p:nvPr>
        </p:nvSpPr>
        <p:spPr>
          <a:xfrm>
            <a:off x="871643" y="438913"/>
            <a:ext cx="10786535" cy="575094"/>
          </a:xfrm>
        </p:spPr>
        <p:txBody>
          <a:bodyPr/>
          <a:lstStyle/>
          <a:p>
            <a:r>
              <a:rPr lang="en-US"/>
              <a:t>NIH Other Support Key Changes</a:t>
            </a:r>
          </a:p>
        </p:txBody>
      </p:sp>
      <p:sp>
        <p:nvSpPr>
          <p:cNvPr id="2" name="Footer Placeholder 1">
            <a:extLst>
              <a:ext uri="{FF2B5EF4-FFF2-40B4-BE49-F238E27FC236}">
                <a16:creationId xmlns:a16="http://schemas.microsoft.com/office/drawing/2014/main" id="{31A682C7-DAAF-49DF-9E0F-BD312A1CBEA2}"/>
              </a:ext>
            </a:extLst>
          </p:cNvPr>
          <p:cNvSpPr>
            <a:spLocks noGrp="1"/>
          </p:cNvSpPr>
          <p:nvPr>
            <p:ph type="ftr" sz="quarter" idx="3"/>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88ABBADC-94E9-4A80-A932-2889F7DF29AE}"/>
              </a:ext>
            </a:extLst>
          </p:cNvPr>
          <p:cNvSpPr>
            <a:spLocks noGrp="1"/>
          </p:cNvSpPr>
          <p:nvPr>
            <p:ph type="sldNum" sz="quarter" idx="4"/>
          </p:nvPr>
        </p:nvSpPr>
        <p:spPr/>
        <p:txBody>
          <a:bodyPr/>
          <a:lstStyle/>
          <a:p>
            <a:fld id="{7BCC8D0D-EAEC-449D-9161-023DFF90F2E2}" type="slidenum">
              <a:rPr lang="en-US" smtClean="0"/>
              <a:pPr/>
              <a:t>25</a:t>
            </a:fld>
            <a:endParaRPr lang="en-US"/>
          </a:p>
        </p:txBody>
      </p:sp>
      <p:sp>
        <p:nvSpPr>
          <p:cNvPr id="21" name="Block Arc 20">
            <a:extLst>
              <a:ext uri="{FF2B5EF4-FFF2-40B4-BE49-F238E27FC236}">
                <a16:creationId xmlns:a16="http://schemas.microsoft.com/office/drawing/2014/main" id="{B0E45D46-CC24-4E38-9EFB-0BC549F8BDD1}"/>
              </a:ext>
            </a:extLst>
          </p:cNvPr>
          <p:cNvSpPr/>
          <p:nvPr/>
        </p:nvSpPr>
        <p:spPr>
          <a:xfrm>
            <a:off x="-5378497" y="-38216"/>
            <a:ext cx="7213834" cy="7213834"/>
          </a:xfrm>
          <a:prstGeom prst="blockArc">
            <a:avLst>
              <a:gd name="adj1" fmla="val 18900000"/>
              <a:gd name="adj2" fmla="val 2700000"/>
              <a:gd name="adj3" fmla="val 299"/>
            </a:avLst>
          </a:prstGeom>
          <a:solidFill>
            <a:srgbClr val="000000"/>
          </a:solidFill>
          <a:ln>
            <a:solidFill>
              <a:srgbClr val="0000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6D086BCC-AC8B-470D-B65E-1AEA33F43857}"/>
              </a:ext>
            </a:extLst>
          </p:cNvPr>
          <p:cNvSpPr/>
          <p:nvPr/>
        </p:nvSpPr>
        <p:spPr>
          <a:xfrm>
            <a:off x="1053294" y="1132638"/>
            <a:ext cx="10533335" cy="487062"/>
          </a:xfrm>
          <a:custGeom>
            <a:avLst/>
            <a:gdLst>
              <a:gd name="connsiteX0" fmla="*/ 0 w 10533335"/>
              <a:gd name="connsiteY0" fmla="*/ 0 h 487062"/>
              <a:gd name="connsiteX1" fmla="*/ 10533335 w 10533335"/>
              <a:gd name="connsiteY1" fmla="*/ 0 h 487062"/>
              <a:gd name="connsiteX2" fmla="*/ 10533335 w 10533335"/>
              <a:gd name="connsiteY2" fmla="*/ 487062 h 487062"/>
              <a:gd name="connsiteX3" fmla="*/ 0 w 10533335"/>
              <a:gd name="connsiteY3" fmla="*/ 487062 h 487062"/>
              <a:gd name="connsiteX4" fmla="*/ 0 w 10533335"/>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335" h="487062">
                <a:moveTo>
                  <a:pt x="0" y="0"/>
                </a:moveTo>
                <a:lnTo>
                  <a:pt x="10533335" y="0"/>
                </a:lnTo>
                <a:lnTo>
                  <a:pt x="10533335" y="487062"/>
                </a:lnTo>
                <a:lnTo>
                  <a:pt x="0" y="4870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Separate Project/Proposal Section vs. In-Kind Contribution Section</a:t>
            </a:r>
          </a:p>
        </p:txBody>
      </p:sp>
      <p:sp>
        <p:nvSpPr>
          <p:cNvPr id="23" name="Oval 22">
            <a:extLst>
              <a:ext uri="{FF2B5EF4-FFF2-40B4-BE49-F238E27FC236}">
                <a16:creationId xmlns:a16="http://schemas.microsoft.com/office/drawing/2014/main" id="{8F6B6BF5-9AD4-4F74-AC64-102434ED09DE}"/>
              </a:ext>
            </a:extLst>
          </p:cNvPr>
          <p:cNvSpPr/>
          <p:nvPr/>
        </p:nvSpPr>
        <p:spPr>
          <a:xfrm>
            <a:off x="748881" y="1071755"/>
            <a:ext cx="608827" cy="60882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BE057E39-40A3-4835-A7B4-FDEA4892962F}"/>
              </a:ext>
            </a:extLst>
          </p:cNvPr>
          <p:cNvSpPr/>
          <p:nvPr/>
        </p:nvSpPr>
        <p:spPr>
          <a:xfrm>
            <a:off x="1494373" y="1863660"/>
            <a:ext cx="10092256" cy="487062"/>
          </a:xfrm>
          <a:custGeom>
            <a:avLst/>
            <a:gdLst>
              <a:gd name="connsiteX0" fmla="*/ 0 w 10092256"/>
              <a:gd name="connsiteY0" fmla="*/ 0 h 487062"/>
              <a:gd name="connsiteX1" fmla="*/ 10092256 w 10092256"/>
              <a:gd name="connsiteY1" fmla="*/ 0 h 487062"/>
              <a:gd name="connsiteX2" fmla="*/ 10092256 w 10092256"/>
              <a:gd name="connsiteY2" fmla="*/ 487062 h 487062"/>
              <a:gd name="connsiteX3" fmla="*/ 0 w 10092256"/>
              <a:gd name="connsiteY3" fmla="*/ 487062 h 487062"/>
              <a:gd name="connsiteX4" fmla="*/ 0 w 10092256"/>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256" h="487062">
                <a:moveTo>
                  <a:pt x="0" y="0"/>
                </a:moveTo>
                <a:lnTo>
                  <a:pt x="10092256" y="0"/>
                </a:lnTo>
                <a:lnTo>
                  <a:pt x="10092256" y="487062"/>
                </a:lnTo>
                <a:lnTo>
                  <a:pt x="0" y="48706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Provide Active, Pending and Completed (within past 3 years)</a:t>
            </a:r>
          </a:p>
        </p:txBody>
      </p:sp>
      <p:sp>
        <p:nvSpPr>
          <p:cNvPr id="25" name="Oval 24">
            <a:extLst>
              <a:ext uri="{FF2B5EF4-FFF2-40B4-BE49-F238E27FC236}">
                <a16:creationId xmlns:a16="http://schemas.microsoft.com/office/drawing/2014/main" id="{0E90A7D8-500E-4328-8EB7-7B50FAC1C4D6}"/>
              </a:ext>
            </a:extLst>
          </p:cNvPr>
          <p:cNvSpPr/>
          <p:nvPr/>
        </p:nvSpPr>
        <p:spPr>
          <a:xfrm>
            <a:off x="1189959" y="1802777"/>
            <a:ext cx="608827" cy="608827"/>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745C0B3F-B18A-4C9F-8BE2-095DA40F5B12}"/>
              </a:ext>
            </a:extLst>
          </p:cNvPr>
          <p:cNvSpPr/>
          <p:nvPr/>
        </p:nvSpPr>
        <p:spPr>
          <a:xfrm>
            <a:off x="1736082" y="2594147"/>
            <a:ext cx="9850547" cy="487062"/>
          </a:xfrm>
          <a:custGeom>
            <a:avLst/>
            <a:gdLst>
              <a:gd name="connsiteX0" fmla="*/ 0 w 9850547"/>
              <a:gd name="connsiteY0" fmla="*/ 0 h 487062"/>
              <a:gd name="connsiteX1" fmla="*/ 9850547 w 9850547"/>
              <a:gd name="connsiteY1" fmla="*/ 0 h 487062"/>
              <a:gd name="connsiteX2" fmla="*/ 9850547 w 9850547"/>
              <a:gd name="connsiteY2" fmla="*/ 487062 h 487062"/>
              <a:gd name="connsiteX3" fmla="*/ 0 w 9850547"/>
              <a:gd name="connsiteY3" fmla="*/ 487062 h 487062"/>
              <a:gd name="connsiteX4" fmla="*/ 0 w 9850547"/>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547" h="487062">
                <a:moveTo>
                  <a:pt x="0" y="0"/>
                </a:moveTo>
                <a:lnTo>
                  <a:pt x="9850547" y="0"/>
                </a:lnTo>
                <a:lnTo>
                  <a:pt x="9850547" y="487062"/>
                </a:lnTo>
                <a:lnTo>
                  <a:pt x="0" y="487062"/>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Report Total Award Amount (with indirect costs)</a:t>
            </a:r>
          </a:p>
        </p:txBody>
      </p:sp>
      <p:sp>
        <p:nvSpPr>
          <p:cNvPr id="27" name="Oval 26">
            <a:extLst>
              <a:ext uri="{FF2B5EF4-FFF2-40B4-BE49-F238E27FC236}">
                <a16:creationId xmlns:a16="http://schemas.microsoft.com/office/drawing/2014/main" id="{EEAABAC9-2082-499C-B85D-2C79DD8A4B02}"/>
              </a:ext>
            </a:extLst>
          </p:cNvPr>
          <p:cNvSpPr/>
          <p:nvPr/>
        </p:nvSpPr>
        <p:spPr>
          <a:xfrm>
            <a:off x="1431668" y="2533264"/>
            <a:ext cx="608827" cy="608827"/>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7DC584BF-6F4C-4DFA-9ABF-1AEB7D5547BF}"/>
              </a:ext>
            </a:extLst>
          </p:cNvPr>
          <p:cNvSpPr/>
          <p:nvPr/>
        </p:nvSpPr>
        <p:spPr>
          <a:xfrm>
            <a:off x="1813258" y="3325169"/>
            <a:ext cx="9773371" cy="487062"/>
          </a:xfrm>
          <a:custGeom>
            <a:avLst/>
            <a:gdLst>
              <a:gd name="connsiteX0" fmla="*/ 0 w 9773371"/>
              <a:gd name="connsiteY0" fmla="*/ 0 h 487062"/>
              <a:gd name="connsiteX1" fmla="*/ 9773371 w 9773371"/>
              <a:gd name="connsiteY1" fmla="*/ 0 h 487062"/>
              <a:gd name="connsiteX2" fmla="*/ 9773371 w 9773371"/>
              <a:gd name="connsiteY2" fmla="*/ 487062 h 487062"/>
              <a:gd name="connsiteX3" fmla="*/ 0 w 9773371"/>
              <a:gd name="connsiteY3" fmla="*/ 487062 h 487062"/>
              <a:gd name="connsiteX4" fmla="*/ 0 w 9773371"/>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3371" h="487062">
                <a:moveTo>
                  <a:pt x="0" y="0"/>
                </a:moveTo>
                <a:lnTo>
                  <a:pt x="9773371" y="0"/>
                </a:lnTo>
                <a:lnTo>
                  <a:pt x="9773371" y="487062"/>
                </a:lnTo>
                <a:lnTo>
                  <a:pt x="0" y="487062"/>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Report Calendar Months per Budget Period for the Entire Project</a:t>
            </a:r>
          </a:p>
        </p:txBody>
      </p:sp>
      <p:sp>
        <p:nvSpPr>
          <p:cNvPr id="29" name="Oval 28">
            <a:extLst>
              <a:ext uri="{FF2B5EF4-FFF2-40B4-BE49-F238E27FC236}">
                <a16:creationId xmlns:a16="http://schemas.microsoft.com/office/drawing/2014/main" id="{87BC0E7C-5DDE-4D32-A4EE-0828BE7EA777}"/>
              </a:ext>
            </a:extLst>
          </p:cNvPr>
          <p:cNvSpPr/>
          <p:nvPr/>
        </p:nvSpPr>
        <p:spPr>
          <a:xfrm>
            <a:off x="1508844" y="3264286"/>
            <a:ext cx="608827" cy="608827"/>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0452D191-6393-44A3-A1C4-996DE02229C0}"/>
              </a:ext>
            </a:extLst>
          </p:cNvPr>
          <p:cNvSpPr/>
          <p:nvPr/>
        </p:nvSpPr>
        <p:spPr>
          <a:xfrm>
            <a:off x="1736082" y="4056191"/>
            <a:ext cx="9850547" cy="487062"/>
          </a:xfrm>
          <a:custGeom>
            <a:avLst/>
            <a:gdLst>
              <a:gd name="connsiteX0" fmla="*/ 0 w 9850547"/>
              <a:gd name="connsiteY0" fmla="*/ 0 h 487062"/>
              <a:gd name="connsiteX1" fmla="*/ 9850547 w 9850547"/>
              <a:gd name="connsiteY1" fmla="*/ 0 h 487062"/>
              <a:gd name="connsiteX2" fmla="*/ 9850547 w 9850547"/>
              <a:gd name="connsiteY2" fmla="*/ 487062 h 487062"/>
              <a:gd name="connsiteX3" fmla="*/ 0 w 9850547"/>
              <a:gd name="connsiteY3" fmla="*/ 487062 h 487062"/>
              <a:gd name="connsiteX4" fmla="*/ 0 w 9850547"/>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0547" h="487062">
                <a:moveTo>
                  <a:pt x="0" y="0"/>
                </a:moveTo>
                <a:lnTo>
                  <a:pt x="9850547" y="0"/>
                </a:lnTo>
                <a:lnTo>
                  <a:pt x="9850547" y="487062"/>
                </a:lnTo>
                <a:lnTo>
                  <a:pt x="0" y="487062"/>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Supporting </a:t>
            </a:r>
            <a:r>
              <a:rPr lang="en-US" sz="2500" b="1" kern="1200"/>
              <a:t>Documentation</a:t>
            </a:r>
            <a:r>
              <a:rPr lang="en-US" sz="2500" kern="1200"/>
              <a:t> for Foreign Support/Appointments</a:t>
            </a:r>
          </a:p>
        </p:txBody>
      </p:sp>
      <p:sp>
        <p:nvSpPr>
          <p:cNvPr id="31" name="Oval 30">
            <a:extLst>
              <a:ext uri="{FF2B5EF4-FFF2-40B4-BE49-F238E27FC236}">
                <a16:creationId xmlns:a16="http://schemas.microsoft.com/office/drawing/2014/main" id="{A8F3A546-8FA6-4E76-940F-2FAF404FAC54}"/>
              </a:ext>
            </a:extLst>
          </p:cNvPr>
          <p:cNvSpPr/>
          <p:nvPr/>
        </p:nvSpPr>
        <p:spPr>
          <a:xfrm>
            <a:off x="1431668" y="3995308"/>
            <a:ext cx="608827" cy="608827"/>
          </a:xfrm>
          <a:prstGeom prst="ellipse">
            <a:avLst/>
          </a:prstGeom>
          <a:ln>
            <a:solidFill>
              <a:schemeClr val="accent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3281123C-046D-4912-B46D-4ECD211576B8}"/>
              </a:ext>
            </a:extLst>
          </p:cNvPr>
          <p:cNvSpPr/>
          <p:nvPr/>
        </p:nvSpPr>
        <p:spPr>
          <a:xfrm>
            <a:off x="1494373" y="4786677"/>
            <a:ext cx="10092256" cy="487062"/>
          </a:xfrm>
          <a:custGeom>
            <a:avLst/>
            <a:gdLst>
              <a:gd name="connsiteX0" fmla="*/ 0 w 10092256"/>
              <a:gd name="connsiteY0" fmla="*/ 0 h 487062"/>
              <a:gd name="connsiteX1" fmla="*/ 10092256 w 10092256"/>
              <a:gd name="connsiteY1" fmla="*/ 0 h 487062"/>
              <a:gd name="connsiteX2" fmla="*/ 10092256 w 10092256"/>
              <a:gd name="connsiteY2" fmla="*/ 487062 h 487062"/>
              <a:gd name="connsiteX3" fmla="*/ 0 w 10092256"/>
              <a:gd name="connsiteY3" fmla="*/ 487062 h 487062"/>
              <a:gd name="connsiteX4" fmla="*/ 0 w 10092256"/>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256" h="487062">
                <a:moveTo>
                  <a:pt x="0" y="0"/>
                </a:moveTo>
                <a:lnTo>
                  <a:pt x="10092256" y="0"/>
                </a:lnTo>
                <a:lnTo>
                  <a:pt x="10092256" y="487062"/>
                </a:lnTo>
                <a:lnTo>
                  <a:pt x="0" y="487062"/>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Signature of each PD/PI and Senior Key Personnel</a:t>
            </a:r>
          </a:p>
        </p:txBody>
      </p:sp>
      <p:sp>
        <p:nvSpPr>
          <p:cNvPr id="33" name="Oval 32">
            <a:extLst>
              <a:ext uri="{FF2B5EF4-FFF2-40B4-BE49-F238E27FC236}">
                <a16:creationId xmlns:a16="http://schemas.microsoft.com/office/drawing/2014/main" id="{1749BDFA-E132-47F6-A2A1-875414B079EC}"/>
              </a:ext>
            </a:extLst>
          </p:cNvPr>
          <p:cNvSpPr/>
          <p:nvPr/>
        </p:nvSpPr>
        <p:spPr>
          <a:xfrm>
            <a:off x="1189959" y="4725795"/>
            <a:ext cx="608827" cy="608827"/>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Freeform: Shape 33">
            <a:extLst>
              <a:ext uri="{FF2B5EF4-FFF2-40B4-BE49-F238E27FC236}">
                <a16:creationId xmlns:a16="http://schemas.microsoft.com/office/drawing/2014/main" id="{DA0803FC-84E7-4FC8-86FA-1A2C4BDFB8E3}"/>
              </a:ext>
            </a:extLst>
          </p:cNvPr>
          <p:cNvSpPr/>
          <p:nvPr/>
        </p:nvSpPr>
        <p:spPr>
          <a:xfrm>
            <a:off x="1053294" y="5517700"/>
            <a:ext cx="10533335" cy="487062"/>
          </a:xfrm>
          <a:custGeom>
            <a:avLst/>
            <a:gdLst>
              <a:gd name="connsiteX0" fmla="*/ 0 w 10533335"/>
              <a:gd name="connsiteY0" fmla="*/ 0 h 487062"/>
              <a:gd name="connsiteX1" fmla="*/ 10533335 w 10533335"/>
              <a:gd name="connsiteY1" fmla="*/ 0 h 487062"/>
              <a:gd name="connsiteX2" fmla="*/ 10533335 w 10533335"/>
              <a:gd name="connsiteY2" fmla="*/ 487062 h 487062"/>
              <a:gd name="connsiteX3" fmla="*/ 0 w 10533335"/>
              <a:gd name="connsiteY3" fmla="*/ 487062 h 487062"/>
              <a:gd name="connsiteX4" fmla="*/ 0 w 10533335"/>
              <a:gd name="connsiteY4" fmla="*/ 0 h 4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335" h="487062">
                <a:moveTo>
                  <a:pt x="0" y="0"/>
                </a:moveTo>
                <a:lnTo>
                  <a:pt x="10533335" y="0"/>
                </a:lnTo>
                <a:lnTo>
                  <a:pt x="10533335" y="487062"/>
                </a:lnTo>
                <a:lnTo>
                  <a:pt x="0" y="487062"/>
                </a:lnTo>
                <a:lnTo>
                  <a:pt x="0" y="0"/>
                </a:lnTo>
                <a:close/>
              </a:path>
            </a:pathLst>
          </a:custGeom>
          <a:solidFill>
            <a:schemeClr val="accent5">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6606" tIns="63500" rIns="63500" bIns="63500" numCol="1" spcCol="1270" anchor="ctr" anchorCtr="0">
            <a:noAutofit/>
          </a:bodyPr>
          <a:lstStyle/>
          <a:p>
            <a:pPr lvl="0" defTabSz="1111250">
              <a:lnSpc>
                <a:spcPct val="90000"/>
              </a:lnSpc>
              <a:spcBef>
                <a:spcPct val="0"/>
              </a:spcBef>
              <a:spcAft>
                <a:spcPct val="35000"/>
              </a:spcAft>
            </a:pPr>
            <a:r>
              <a:rPr lang="en-US" sz="2500" kern="1200"/>
              <a:t>Submit Updated Other Support if </a:t>
            </a:r>
            <a:r>
              <a:rPr lang="en-US" sz="2800"/>
              <a:t>Undisclosed</a:t>
            </a:r>
            <a:r>
              <a:rPr lang="en-US" sz="2500" kern="1200"/>
              <a:t> Support is Discovered</a:t>
            </a:r>
          </a:p>
        </p:txBody>
      </p:sp>
      <p:sp>
        <p:nvSpPr>
          <p:cNvPr id="35" name="Oval 34">
            <a:extLst>
              <a:ext uri="{FF2B5EF4-FFF2-40B4-BE49-F238E27FC236}">
                <a16:creationId xmlns:a16="http://schemas.microsoft.com/office/drawing/2014/main" id="{D1BE04FA-A5D6-42BB-9D02-9F3F367005AE}"/>
              </a:ext>
            </a:extLst>
          </p:cNvPr>
          <p:cNvSpPr/>
          <p:nvPr/>
        </p:nvSpPr>
        <p:spPr>
          <a:xfrm>
            <a:off x="748881" y="5456817"/>
            <a:ext cx="608827" cy="608827"/>
          </a:xfrm>
          <a:prstGeom prst="ellipse">
            <a:avLst/>
          </a:prstGeom>
          <a:ln>
            <a:solidFill>
              <a:schemeClr val="accent5">
                <a:lumMod val="9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23353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0" grpId="0" animBg="1"/>
      <p:bldP spid="32"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E2C955-0B9C-4A42-BE15-317CAD681F12}"/>
              </a:ext>
            </a:extLst>
          </p:cNvPr>
          <p:cNvSpPr>
            <a:spLocks noGrp="1"/>
          </p:cNvSpPr>
          <p:nvPr>
            <p:ph type="ftr" sz="quarter" idx="12"/>
          </p:nvPr>
        </p:nvSpPr>
        <p:spPr>
          <a:xfrm>
            <a:off x="730871" y="6470130"/>
            <a:ext cx="5747876" cy="137980"/>
          </a:xfrm>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4FDD2D58-D44B-4B69-B91D-DDDA453AA18A}"/>
              </a:ext>
            </a:extLst>
          </p:cNvPr>
          <p:cNvSpPr>
            <a:spLocks noGrp="1"/>
          </p:cNvSpPr>
          <p:nvPr>
            <p:ph type="sldNum" sz="quarter" idx="13"/>
          </p:nvPr>
        </p:nvSpPr>
        <p:spPr>
          <a:xfrm>
            <a:off x="362812" y="6453507"/>
            <a:ext cx="328081" cy="154603"/>
          </a:xfrm>
        </p:spPr>
        <p:txBody>
          <a:bodyPr/>
          <a:lstStyle/>
          <a:p>
            <a:fld id="{7BCC8D0D-EAEC-449D-9161-023DFF90F2E2}" type="slidenum">
              <a:rPr lang="en-US" smtClean="0"/>
              <a:pPr/>
              <a:t>26</a:t>
            </a:fld>
            <a:endParaRPr lang="en-US"/>
          </a:p>
        </p:txBody>
      </p:sp>
      <p:sp>
        <p:nvSpPr>
          <p:cNvPr id="4" name="Title 3">
            <a:extLst>
              <a:ext uri="{FF2B5EF4-FFF2-40B4-BE49-F238E27FC236}">
                <a16:creationId xmlns:a16="http://schemas.microsoft.com/office/drawing/2014/main" id="{7F4B83ED-FDA9-48B8-8BB6-6E5748866703}"/>
              </a:ext>
            </a:extLst>
          </p:cNvPr>
          <p:cNvSpPr>
            <a:spLocks noGrp="1"/>
          </p:cNvSpPr>
          <p:nvPr>
            <p:ph type="title"/>
          </p:nvPr>
        </p:nvSpPr>
        <p:spPr>
          <a:xfrm>
            <a:off x="604780" y="425003"/>
            <a:ext cx="10898107" cy="611449"/>
          </a:xfrm>
          <a:solidFill>
            <a:schemeClr val="accent1"/>
          </a:solidFill>
        </p:spPr>
        <p:txBody>
          <a:bodyPr/>
          <a:lstStyle/>
          <a:p>
            <a:r>
              <a:rPr lang="en-US">
                <a:solidFill>
                  <a:schemeClr val="bg2"/>
                </a:solidFill>
              </a:rPr>
              <a:t>Project/Proposal Section – </a:t>
            </a:r>
            <a:r>
              <a:rPr lang="en-US">
                <a:solidFill>
                  <a:schemeClr val="bg2"/>
                </a:solidFill>
                <a:hlinkClick r:id="rId2">
                  <a:extLst>
                    <a:ext uri="{A12FA001-AC4F-418D-AE19-62706E023703}">
                      <ahyp:hlinkClr xmlns:ahyp="http://schemas.microsoft.com/office/drawing/2018/hyperlinkcolor" val="tx"/>
                    </a:ext>
                  </a:extLst>
                </a:hlinkClick>
              </a:rPr>
              <a:t>New Format Page</a:t>
            </a:r>
            <a:endParaRPr lang="en-US">
              <a:solidFill>
                <a:schemeClr val="bg2"/>
              </a:solidFill>
            </a:endParaRPr>
          </a:p>
        </p:txBody>
      </p:sp>
      <p:pic>
        <p:nvPicPr>
          <p:cNvPr id="7" name="Picture 6">
            <a:extLst>
              <a:ext uri="{FF2B5EF4-FFF2-40B4-BE49-F238E27FC236}">
                <a16:creationId xmlns:a16="http://schemas.microsoft.com/office/drawing/2014/main" id="{61891DEC-6811-4948-8C0F-02E5B319B459}"/>
              </a:ext>
            </a:extLst>
          </p:cNvPr>
          <p:cNvPicPr>
            <a:picLocks noChangeAspect="1"/>
          </p:cNvPicPr>
          <p:nvPr/>
        </p:nvPicPr>
        <p:blipFill rotWithShape="1">
          <a:blip r:embed="rId3"/>
          <a:srcRect l="7525" t="2292" r="25702" b="4898"/>
          <a:stretch/>
        </p:blipFill>
        <p:spPr>
          <a:xfrm>
            <a:off x="526852" y="1036452"/>
            <a:ext cx="5747876" cy="5195210"/>
          </a:xfrm>
          <a:prstGeom prst="rect">
            <a:avLst/>
          </a:prstGeom>
        </p:spPr>
      </p:pic>
      <p:sp>
        <p:nvSpPr>
          <p:cNvPr id="10" name="Speech Bubble: Rectangle 9">
            <a:extLst>
              <a:ext uri="{FF2B5EF4-FFF2-40B4-BE49-F238E27FC236}">
                <a16:creationId xmlns:a16="http://schemas.microsoft.com/office/drawing/2014/main" id="{DC2E6C28-0970-4E60-9E1A-BA2A402B89E2}"/>
              </a:ext>
            </a:extLst>
          </p:cNvPr>
          <p:cNvSpPr/>
          <p:nvPr/>
        </p:nvSpPr>
        <p:spPr bwMode="auto">
          <a:xfrm>
            <a:off x="3604809" y="1360605"/>
            <a:ext cx="6415087" cy="863844"/>
          </a:xfrm>
          <a:prstGeom prst="wedgeRectCallout">
            <a:avLst>
              <a:gd name="adj1" fmla="val -69605"/>
              <a:gd name="adj2" fmla="val 52627"/>
            </a:avLst>
          </a:prstGeom>
          <a:solidFill>
            <a:schemeClr val="accent2"/>
          </a:solidFill>
          <a:ln w="19050" algn="ctr">
            <a:noFill/>
            <a:miter lim="800000"/>
            <a:headEnd/>
            <a:tailEnd/>
          </a:ln>
        </p:spPr>
        <p:txBody>
          <a:bodyPr wrap="none" rtlCol="0" anchor="ctr"/>
          <a:lstStyle/>
          <a:p>
            <a:pPr marL="285750" indent="-285750">
              <a:lnSpc>
                <a:spcPct val="90000"/>
              </a:lnSpc>
              <a:buFont typeface="Arial" panose="020B0604020202020204" pitchFamily="34" charset="0"/>
              <a:buChar char="•"/>
            </a:pPr>
            <a:r>
              <a:rPr lang="en-US" sz="2000" b="1">
                <a:solidFill>
                  <a:schemeClr val="bg1"/>
                </a:solidFill>
                <a:latin typeface="+mj-lt"/>
              </a:rPr>
              <a:t>Active, Pending or Completed (within past 3 years)</a:t>
            </a:r>
          </a:p>
          <a:p>
            <a:pPr marL="285750" indent="-285750">
              <a:lnSpc>
                <a:spcPct val="90000"/>
              </a:lnSpc>
              <a:buFont typeface="Arial" panose="020B0604020202020204" pitchFamily="34" charset="0"/>
              <a:buChar char="•"/>
            </a:pPr>
            <a:r>
              <a:rPr lang="en-US" sz="2000" b="1">
                <a:solidFill>
                  <a:schemeClr val="bg1"/>
                </a:solidFill>
                <a:latin typeface="+mj-lt"/>
              </a:rPr>
              <a:t>Group into sections based on Status of Support</a:t>
            </a:r>
          </a:p>
        </p:txBody>
      </p:sp>
      <p:sp>
        <p:nvSpPr>
          <p:cNvPr id="13" name="Rectangle 12">
            <a:extLst>
              <a:ext uri="{FF2B5EF4-FFF2-40B4-BE49-F238E27FC236}">
                <a16:creationId xmlns:a16="http://schemas.microsoft.com/office/drawing/2014/main" id="{33366AF8-901D-43F8-98AB-DA1F602D6003}"/>
              </a:ext>
            </a:extLst>
          </p:cNvPr>
          <p:cNvSpPr/>
          <p:nvPr/>
        </p:nvSpPr>
        <p:spPr bwMode="auto">
          <a:xfrm>
            <a:off x="604780" y="2128838"/>
            <a:ext cx="1695508" cy="285750"/>
          </a:xfrm>
          <a:prstGeom prst="rect">
            <a:avLst/>
          </a:prstGeom>
          <a:noFill/>
          <a:ln w="57150" algn="ctr">
            <a:solidFill>
              <a:schemeClr val="accent2"/>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5" name="Rectangle 14">
            <a:extLst>
              <a:ext uri="{FF2B5EF4-FFF2-40B4-BE49-F238E27FC236}">
                <a16:creationId xmlns:a16="http://schemas.microsoft.com/office/drawing/2014/main" id="{1CE95F93-6817-4239-A69A-46ADBB4C1055}"/>
              </a:ext>
            </a:extLst>
          </p:cNvPr>
          <p:cNvSpPr/>
          <p:nvPr/>
        </p:nvSpPr>
        <p:spPr bwMode="auto">
          <a:xfrm>
            <a:off x="619068" y="3932601"/>
            <a:ext cx="3867208" cy="285750"/>
          </a:xfrm>
          <a:prstGeom prst="rect">
            <a:avLst/>
          </a:prstGeom>
          <a:noFill/>
          <a:ln w="57150" algn="ctr">
            <a:solidFill>
              <a:schemeClr val="accent3"/>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6" name="Speech Bubble: Rectangle 15">
            <a:extLst>
              <a:ext uri="{FF2B5EF4-FFF2-40B4-BE49-F238E27FC236}">
                <a16:creationId xmlns:a16="http://schemas.microsoft.com/office/drawing/2014/main" id="{961DB39A-7F0D-4750-9BBB-AD71C7903ED6}"/>
              </a:ext>
            </a:extLst>
          </p:cNvPr>
          <p:cNvSpPr/>
          <p:nvPr/>
        </p:nvSpPr>
        <p:spPr bwMode="auto">
          <a:xfrm>
            <a:off x="6025491" y="3178955"/>
            <a:ext cx="6044015" cy="1085849"/>
          </a:xfrm>
          <a:prstGeom prst="wedgeRectCallout">
            <a:avLst>
              <a:gd name="adj1" fmla="val -74346"/>
              <a:gd name="adj2" fmla="val 33684"/>
            </a:avLst>
          </a:prstGeom>
          <a:solidFill>
            <a:schemeClr val="accent3"/>
          </a:solidFill>
          <a:ln w="19050" algn="ctr">
            <a:noFill/>
            <a:miter lim="800000"/>
            <a:headEnd/>
            <a:tailEnd/>
          </a:ln>
        </p:spPr>
        <p:txBody>
          <a:bodyPr wrap="none" rtlCol="0" anchor="ctr"/>
          <a:lstStyle/>
          <a:p>
            <a:pPr marL="285750" indent="-285750">
              <a:lnSpc>
                <a:spcPct val="90000"/>
              </a:lnSpc>
              <a:buFont typeface="Arial" panose="020B0604020202020204" pitchFamily="34" charset="0"/>
              <a:buChar char="•"/>
            </a:pPr>
            <a:r>
              <a:rPr lang="en-US" sz="2000" b="1">
                <a:solidFill>
                  <a:schemeClr val="bg1"/>
                </a:solidFill>
                <a:latin typeface="+mj-lt"/>
              </a:rPr>
              <a:t>For Active: Total Award based on Notice of Award</a:t>
            </a:r>
          </a:p>
          <a:p>
            <a:pPr marL="285750" indent="-285750">
              <a:lnSpc>
                <a:spcPct val="90000"/>
              </a:lnSpc>
              <a:buFont typeface="Arial" panose="020B0604020202020204" pitchFamily="34" charset="0"/>
              <a:buChar char="•"/>
            </a:pPr>
            <a:r>
              <a:rPr lang="en-US" sz="2000" b="1">
                <a:solidFill>
                  <a:schemeClr val="bg1"/>
                </a:solidFill>
                <a:latin typeface="+mj-lt"/>
              </a:rPr>
              <a:t>For Pending: Based on Proposed Total Costs</a:t>
            </a:r>
          </a:p>
          <a:p>
            <a:pPr marL="285750" indent="-285750">
              <a:lnSpc>
                <a:spcPct val="90000"/>
              </a:lnSpc>
              <a:buFont typeface="Arial" panose="020B0604020202020204" pitchFamily="34" charset="0"/>
              <a:buChar char="•"/>
            </a:pPr>
            <a:r>
              <a:rPr lang="en-US" sz="2000" b="1">
                <a:solidFill>
                  <a:schemeClr val="bg1"/>
                </a:solidFill>
                <a:latin typeface="+mj-lt"/>
              </a:rPr>
              <a:t>For Completed: Not required</a:t>
            </a:r>
          </a:p>
        </p:txBody>
      </p:sp>
      <p:sp>
        <p:nvSpPr>
          <p:cNvPr id="17" name="Speech Bubble: Rectangle 16">
            <a:extLst>
              <a:ext uri="{FF2B5EF4-FFF2-40B4-BE49-F238E27FC236}">
                <a16:creationId xmlns:a16="http://schemas.microsoft.com/office/drawing/2014/main" id="{20EDD262-F381-499A-8177-0539D9917667}"/>
              </a:ext>
            </a:extLst>
          </p:cNvPr>
          <p:cNvSpPr/>
          <p:nvPr/>
        </p:nvSpPr>
        <p:spPr bwMode="auto">
          <a:xfrm>
            <a:off x="6812352" y="4280198"/>
            <a:ext cx="5285496" cy="1677690"/>
          </a:xfrm>
          <a:prstGeom prst="wedgeRectCallout">
            <a:avLst>
              <a:gd name="adj1" fmla="val -62792"/>
              <a:gd name="adj2" fmla="val 15263"/>
            </a:avLst>
          </a:prstGeom>
          <a:solidFill>
            <a:schemeClr val="accent4"/>
          </a:solidFill>
          <a:ln w="19050" algn="ctr">
            <a:solidFill>
              <a:schemeClr val="accent4"/>
            </a:solidFill>
            <a:miter lim="800000"/>
            <a:headEnd/>
            <a:tailEnd/>
          </a:ln>
        </p:spPr>
        <p:txBody>
          <a:bodyPr wrap="square" rtlCol="0" anchor="ctr"/>
          <a:lstStyle/>
          <a:p>
            <a:pPr marL="285750" indent="-285750">
              <a:lnSpc>
                <a:spcPct val="90000"/>
              </a:lnSpc>
              <a:buFont typeface="Arial" panose="020B0604020202020204" pitchFamily="34" charset="0"/>
              <a:buChar char="•"/>
            </a:pPr>
            <a:r>
              <a:rPr lang="en-US" sz="2000" b="1">
                <a:solidFill>
                  <a:schemeClr val="bg1"/>
                </a:solidFill>
                <a:latin typeface="+mj-lt"/>
              </a:rPr>
              <a:t>For Active: level of effort in person months for current budget period and proposed for future</a:t>
            </a:r>
          </a:p>
          <a:p>
            <a:pPr marL="285750" indent="-285750">
              <a:lnSpc>
                <a:spcPct val="90000"/>
              </a:lnSpc>
              <a:buFont typeface="Arial" panose="020B0604020202020204" pitchFamily="34" charset="0"/>
              <a:buChar char="•"/>
            </a:pPr>
            <a:r>
              <a:rPr lang="en-US" sz="2000" b="1">
                <a:solidFill>
                  <a:schemeClr val="bg1"/>
                </a:solidFill>
                <a:latin typeface="+mj-lt"/>
              </a:rPr>
              <a:t>For Pending: Proposed level of effort for each budget period</a:t>
            </a:r>
          </a:p>
          <a:p>
            <a:pPr marL="285750" indent="-285750">
              <a:lnSpc>
                <a:spcPct val="90000"/>
              </a:lnSpc>
              <a:buFont typeface="Arial" panose="020B0604020202020204" pitchFamily="34" charset="0"/>
              <a:buChar char="•"/>
            </a:pPr>
            <a:r>
              <a:rPr lang="en-US" sz="2000" b="1">
                <a:solidFill>
                  <a:schemeClr val="bg1"/>
                </a:solidFill>
                <a:latin typeface="+mj-lt"/>
              </a:rPr>
              <a:t>For Complete: Not required</a:t>
            </a:r>
          </a:p>
        </p:txBody>
      </p:sp>
      <p:sp>
        <p:nvSpPr>
          <p:cNvPr id="18" name="Rectangle 17">
            <a:extLst>
              <a:ext uri="{FF2B5EF4-FFF2-40B4-BE49-F238E27FC236}">
                <a16:creationId xmlns:a16="http://schemas.microsoft.com/office/drawing/2014/main" id="{4CE8B307-2785-4F3E-88A2-70CEC9457C1A}"/>
              </a:ext>
            </a:extLst>
          </p:cNvPr>
          <p:cNvSpPr/>
          <p:nvPr/>
        </p:nvSpPr>
        <p:spPr bwMode="auto">
          <a:xfrm>
            <a:off x="619067" y="4218352"/>
            <a:ext cx="5434765" cy="2013310"/>
          </a:xfrm>
          <a:prstGeom prst="rect">
            <a:avLst/>
          </a:prstGeom>
          <a:noFill/>
          <a:ln w="57150" algn="ctr">
            <a:solidFill>
              <a:schemeClr val="accent4"/>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9" name="Rectangle 18">
            <a:extLst>
              <a:ext uri="{FF2B5EF4-FFF2-40B4-BE49-F238E27FC236}">
                <a16:creationId xmlns:a16="http://schemas.microsoft.com/office/drawing/2014/main" id="{CF8D5006-3832-4B27-AEEE-1878BF3E53B7}"/>
              </a:ext>
            </a:extLst>
          </p:cNvPr>
          <p:cNvSpPr/>
          <p:nvPr/>
        </p:nvSpPr>
        <p:spPr bwMode="auto">
          <a:xfrm>
            <a:off x="619067" y="3322698"/>
            <a:ext cx="2681346" cy="285750"/>
          </a:xfrm>
          <a:prstGeom prst="rect">
            <a:avLst/>
          </a:prstGeom>
          <a:noFill/>
          <a:ln w="57150" algn="ctr">
            <a:solidFill>
              <a:schemeClr val="accent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20" name="Speech Bubble: Rectangle 19">
            <a:extLst>
              <a:ext uri="{FF2B5EF4-FFF2-40B4-BE49-F238E27FC236}">
                <a16:creationId xmlns:a16="http://schemas.microsoft.com/office/drawing/2014/main" id="{8C0807C0-9AE4-44AB-A298-41474B0FE144}"/>
              </a:ext>
            </a:extLst>
          </p:cNvPr>
          <p:cNvSpPr/>
          <p:nvPr/>
        </p:nvSpPr>
        <p:spPr bwMode="auto">
          <a:xfrm>
            <a:off x="4171546" y="2269780"/>
            <a:ext cx="7415674" cy="863844"/>
          </a:xfrm>
          <a:prstGeom prst="wedgeRectCallout">
            <a:avLst>
              <a:gd name="adj1" fmla="val -70496"/>
              <a:gd name="adj2" fmla="val 65859"/>
            </a:avLst>
          </a:prstGeom>
          <a:solidFill>
            <a:schemeClr val="accent1"/>
          </a:solidFill>
          <a:ln w="19050" algn="ctr">
            <a:noFill/>
            <a:miter lim="800000"/>
            <a:headEnd/>
            <a:tailEnd/>
          </a:ln>
        </p:spPr>
        <p:txBody>
          <a:bodyPr wrap="none" rtlCol="0" anchor="ctr"/>
          <a:lstStyle/>
          <a:p>
            <a:pPr marL="285750" indent="-285750">
              <a:lnSpc>
                <a:spcPct val="90000"/>
              </a:lnSpc>
              <a:buFont typeface="Arial" panose="020B0604020202020204" pitchFamily="34" charset="0"/>
              <a:buChar char="•"/>
            </a:pPr>
            <a:r>
              <a:rPr lang="en-US" sz="2000" b="1">
                <a:solidFill>
                  <a:schemeClr val="bg1"/>
                </a:solidFill>
                <a:latin typeface="+mj-lt"/>
              </a:rPr>
              <a:t>Primary location where project or activity is being executed</a:t>
            </a:r>
          </a:p>
          <a:p>
            <a:pPr marL="285750" indent="-285750">
              <a:lnSpc>
                <a:spcPct val="90000"/>
              </a:lnSpc>
              <a:buFont typeface="Arial" panose="020B0604020202020204" pitchFamily="34" charset="0"/>
              <a:buChar char="•"/>
            </a:pPr>
            <a:r>
              <a:rPr lang="en-US" sz="2000" b="1">
                <a:solidFill>
                  <a:schemeClr val="bg1"/>
                </a:solidFill>
                <a:latin typeface="+mj-lt"/>
              </a:rPr>
              <a:t>Example: University of California, San Francisco</a:t>
            </a:r>
          </a:p>
        </p:txBody>
      </p:sp>
    </p:spTree>
    <p:extLst>
      <p:ext uri="{BB962C8B-B14F-4D97-AF65-F5344CB8AC3E}">
        <p14:creationId xmlns:p14="http://schemas.microsoft.com/office/powerpoint/2010/main" val="965230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B6920B-B722-4A17-AD0D-E6084AA6D1AB}"/>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2B2E1DE-41C4-4CC2-BB14-AE71B9DC3D21}"/>
              </a:ext>
            </a:extLst>
          </p:cNvPr>
          <p:cNvSpPr>
            <a:spLocks noGrp="1"/>
          </p:cNvSpPr>
          <p:nvPr>
            <p:ph type="sldNum" sz="quarter" idx="13"/>
          </p:nvPr>
        </p:nvSpPr>
        <p:spPr/>
        <p:txBody>
          <a:bodyPr/>
          <a:lstStyle/>
          <a:p>
            <a:fld id="{7BCC8D0D-EAEC-449D-9161-023DFF90F2E2}" type="slidenum">
              <a:rPr lang="en-US" smtClean="0"/>
              <a:pPr/>
              <a:t>27</a:t>
            </a:fld>
            <a:endParaRPr lang="en-US"/>
          </a:p>
        </p:txBody>
      </p:sp>
      <p:sp>
        <p:nvSpPr>
          <p:cNvPr id="7" name="Title 3">
            <a:extLst>
              <a:ext uri="{FF2B5EF4-FFF2-40B4-BE49-F238E27FC236}">
                <a16:creationId xmlns:a16="http://schemas.microsoft.com/office/drawing/2014/main" id="{3F1C5551-D06D-4B8E-A8DF-0C33550D7C73}"/>
              </a:ext>
            </a:extLst>
          </p:cNvPr>
          <p:cNvSpPr>
            <a:spLocks noGrp="1"/>
          </p:cNvSpPr>
          <p:nvPr>
            <p:ph type="title"/>
          </p:nvPr>
        </p:nvSpPr>
        <p:spPr>
          <a:xfrm>
            <a:off x="604838" y="425450"/>
            <a:ext cx="10898187" cy="611188"/>
          </a:xfrm>
          <a:solidFill>
            <a:schemeClr val="accent1"/>
          </a:solidFill>
        </p:spPr>
        <p:txBody>
          <a:bodyPr/>
          <a:lstStyle/>
          <a:p>
            <a:r>
              <a:rPr lang="en-US">
                <a:solidFill>
                  <a:schemeClr val="bg2"/>
                </a:solidFill>
              </a:rPr>
              <a:t>Project/Proposal Section – Sample </a:t>
            </a:r>
          </a:p>
        </p:txBody>
      </p:sp>
      <p:pic>
        <p:nvPicPr>
          <p:cNvPr id="10" name="Picture 9">
            <a:extLst>
              <a:ext uri="{FF2B5EF4-FFF2-40B4-BE49-F238E27FC236}">
                <a16:creationId xmlns:a16="http://schemas.microsoft.com/office/drawing/2014/main" id="{11C4BAE2-76DB-4A05-8C9B-25F8DDF8B22D}"/>
              </a:ext>
            </a:extLst>
          </p:cNvPr>
          <p:cNvPicPr>
            <a:picLocks noChangeAspect="1"/>
          </p:cNvPicPr>
          <p:nvPr/>
        </p:nvPicPr>
        <p:blipFill rotWithShape="1">
          <a:blip r:embed="rId3"/>
          <a:srcRect t="3772"/>
          <a:stretch/>
        </p:blipFill>
        <p:spPr>
          <a:xfrm>
            <a:off x="730871" y="1025526"/>
            <a:ext cx="8291845" cy="5138666"/>
          </a:xfrm>
          <a:prstGeom prst="rect">
            <a:avLst/>
          </a:prstGeom>
        </p:spPr>
      </p:pic>
    </p:spTree>
    <p:custDataLst>
      <p:tags r:id="rId1"/>
    </p:custDataLst>
    <p:extLst>
      <p:ext uri="{BB962C8B-B14F-4D97-AF65-F5344CB8AC3E}">
        <p14:creationId xmlns:p14="http://schemas.microsoft.com/office/powerpoint/2010/main" val="11022268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E6C5AE-988D-4E6C-8CEB-C72E5F2394E6}"/>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F44E15EC-C374-49DF-BA9B-981AEC0F3BD9}"/>
              </a:ext>
            </a:extLst>
          </p:cNvPr>
          <p:cNvSpPr>
            <a:spLocks noGrp="1"/>
          </p:cNvSpPr>
          <p:nvPr>
            <p:ph type="sldNum" sz="quarter" idx="13"/>
          </p:nvPr>
        </p:nvSpPr>
        <p:spPr/>
        <p:txBody>
          <a:bodyPr/>
          <a:lstStyle/>
          <a:p>
            <a:fld id="{7BCC8D0D-EAEC-449D-9161-023DFF90F2E2}" type="slidenum">
              <a:rPr lang="en-US" smtClean="0"/>
              <a:pPr/>
              <a:t>28</a:t>
            </a:fld>
            <a:endParaRPr lang="en-US"/>
          </a:p>
        </p:txBody>
      </p:sp>
      <p:graphicFrame>
        <p:nvGraphicFramePr>
          <p:cNvPr id="9" name="Content Placeholder 8">
            <a:extLst>
              <a:ext uri="{FF2B5EF4-FFF2-40B4-BE49-F238E27FC236}">
                <a16:creationId xmlns:a16="http://schemas.microsoft.com/office/drawing/2014/main" id="{C92A0FA8-00BD-41CB-8458-930726EF5188}"/>
              </a:ext>
            </a:extLst>
          </p:cNvPr>
          <p:cNvGraphicFramePr>
            <a:graphicFrameLocks noGrp="1"/>
          </p:cNvGraphicFramePr>
          <p:nvPr>
            <p:ph idx="1"/>
            <p:extLst>
              <p:ext uri="{D42A27DB-BD31-4B8C-83A1-F6EECF244321}">
                <p14:modId xmlns:p14="http://schemas.microsoft.com/office/powerpoint/2010/main" val="4062739211"/>
              </p:ext>
            </p:extLst>
          </p:nvPr>
        </p:nvGraphicFramePr>
        <p:xfrm>
          <a:off x="1414793" y="4885525"/>
          <a:ext cx="8281657" cy="1409919"/>
        </p:xfrm>
        <a:graphic>
          <a:graphicData uri="http://schemas.openxmlformats.org/drawingml/2006/table">
            <a:tbl>
              <a:tblPr firstRow="1" firstCol="1" bandRow="1">
                <a:tableStyleId>{5C22544A-7EE6-4342-B048-85BDC9FD1C3A}</a:tableStyleId>
              </a:tblPr>
              <a:tblGrid>
                <a:gridCol w="2562457">
                  <a:extLst>
                    <a:ext uri="{9D8B030D-6E8A-4147-A177-3AD203B41FA5}">
                      <a16:colId xmlns:a16="http://schemas.microsoft.com/office/drawing/2014/main" val="1913898174"/>
                    </a:ext>
                  </a:extLst>
                </a:gridCol>
                <a:gridCol w="2859600">
                  <a:extLst>
                    <a:ext uri="{9D8B030D-6E8A-4147-A177-3AD203B41FA5}">
                      <a16:colId xmlns:a16="http://schemas.microsoft.com/office/drawing/2014/main" val="4103592000"/>
                    </a:ext>
                  </a:extLst>
                </a:gridCol>
                <a:gridCol w="2859600">
                  <a:extLst>
                    <a:ext uri="{9D8B030D-6E8A-4147-A177-3AD203B41FA5}">
                      <a16:colId xmlns:a16="http://schemas.microsoft.com/office/drawing/2014/main" val="2057184218"/>
                    </a:ext>
                  </a:extLst>
                </a:gridCol>
              </a:tblGrid>
              <a:tr h="289629">
                <a:tc>
                  <a:txBody>
                    <a:bodyPr/>
                    <a:lstStyle/>
                    <a:p>
                      <a:pPr marL="0" marR="0">
                        <a:spcBef>
                          <a:spcPts val="0"/>
                        </a:spcBef>
                        <a:spcAft>
                          <a:spcPts val="0"/>
                        </a:spcAft>
                      </a:pPr>
                      <a:r>
                        <a:rPr lang="en-US" sz="1400">
                          <a:solidFill>
                            <a:sysClr val="windowText" lastClr="000000"/>
                          </a:solidFill>
                          <a:effectLst/>
                          <a:latin typeface="+mn-lt"/>
                        </a:rPr>
                        <a:t>Year (YYYY)</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Person Months (##.##) </a:t>
                      </a:r>
                      <a:r>
                        <a:rPr lang="en-US" sz="1400">
                          <a:solidFill>
                            <a:sysClr val="windowText" lastClr="000000"/>
                          </a:solidFill>
                          <a:effectLst/>
                          <a:latin typeface="+mn-lt"/>
                          <a:ea typeface="Times New Roman" panose="02020603050405020304" pitchFamily="18" charset="0"/>
                          <a:cs typeface="Times New Roman" panose="02020603050405020304" pitchFamily="18" charset="0"/>
                        </a:rPr>
                        <a:t>Project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Person Months (##.##) </a:t>
                      </a:r>
                      <a:r>
                        <a:rPr lang="en-US" sz="1400">
                          <a:solidFill>
                            <a:sysClr val="windowText" lastClr="000000"/>
                          </a:solidFill>
                          <a:effectLst/>
                          <a:latin typeface="+mn-lt"/>
                          <a:ea typeface="Times New Roman" panose="02020603050405020304" pitchFamily="18" charset="0"/>
                          <a:cs typeface="Times New Roman" panose="02020603050405020304" pitchFamily="18" charset="0"/>
                        </a:rPr>
                        <a:t>Project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0838551"/>
                  </a:ext>
                </a:extLst>
              </a:tr>
              <a:tr h="224058">
                <a:tc>
                  <a:txBody>
                    <a:bodyPr/>
                    <a:lstStyle/>
                    <a:p>
                      <a:pPr marL="0" marR="0">
                        <a:spcBef>
                          <a:spcPts val="0"/>
                        </a:spcBef>
                        <a:spcAft>
                          <a:spcPts val="0"/>
                        </a:spcAft>
                      </a:pPr>
                      <a:r>
                        <a:rPr lang="en-US" sz="1400">
                          <a:solidFill>
                            <a:sysClr val="windowText" lastClr="000000"/>
                          </a:solidFill>
                          <a:effectLst/>
                          <a:latin typeface="+mn-lt"/>
                        </a:rPr>
                        <a:t>1.   2021</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2.5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3767386"/>
                  </a:ext>
                </a:extLst>
              </a:tr>
              <a:tr h="224058">
                <a:tc>
                  <a:txBody>
                    <a:bodyPr/>
                    <a:lstStyle/>
                    <a:p>
                      <a:pPr marL="0" marR="0">
                        <a:spcBef>
                          <a:spcPts val="0"/>
                        </a:spcBef>
                        <a:spcAft>
                          <a:spcPts val="0"/>
                        </a:spcAft>
                      </a:pPr>
                      <a:r>
                        <a:rPr lang="en-US" sz="1400">
                          <a:solidFill>
                            <a:sysClr val="windowText" lastClr="000000"/>
                          </a:solidFill>
                          <a:effectLst/>
                          <a:latin typeface="+mn-lt"/>
                        </a:rPr>
                        <a:t>2.   2022</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2.5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321981"/>
                  </a:ext>
                </a:extLst>
              </a:tr>
              <a:tr h="224058">
                <a:tc>
                  <a:txBody>
                    <a:bodyPr/>
                    <a:lstStyle/>
                    <a:p>
                      <a:pPr marL="0" marR="0">
                        <a:spcBef>
                          <a:spcPts val="0"/>
                        </a:spcBef>
                        <a:spcAft>
                          <a:spcPts val="0"/>
                        </a:spcAft>
                      </a:pPr>
                      <a:r>
                        <a:rPr lang="en-US" sz="1400">
                          <a:solidFill>
                            <a:sysClr val="windowText" lastClr="000000"/>
                          </a:solidFill>
                          <a:effectLst/>
                          <a:latin typeface="+mn-lt"/>
                        </a:rPr>
                        <a:t>3.   2023</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2.5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65130"/>
                  </a:ext>
                </a:extLst>
              </a:tr>
              <a:tr h="224058">
                <a:tc>
                  <a:txBody>
                    <a:bodyPr/>
                    <a:lstStyle/>
                    <a:p>
                      <a:pPr marL="0" marR="0">
                        <a:spcBef>
                          <a:spcPts val="0"/>
                        </a:spcBef>
                        <a:spcAft>
                          <a:spcPts val="0"/>
                        </a:spcAft>
                      </a:pPr>
                      <a:r>
                        <a:rPr lang="en-US" sz="1400">
                          <a:solidFill>
                            <a:sysClr val="windowText" lastClr="000000"/>
                          </a:solidFill>
                          <a:effectLst/>
                          <a:latin typeface="+mn-lt"/>
                        </a:rPr>
                        <a:t>4.   2024</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1.5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512673"/>
                  </a:ext>
                </a:extLst>
              </a:tr>
              <a:tr h="224058">
                <a:tc>
                  <a:txBody>
                    <a:bodyPr/>
                    <a:lstStyle/>
                    <a:p>
                      <a:pPr marL="0" marR="0">
                        <a:spcBef>
                          <a:spcPts val="0"/>
                        </a:spcBef>
                        <a:spcAft>
                          <a:spcPts val="0"/>
                        </a:spcAft>
                      </a:pPr>
                      <a:r>
                        <a:rPr lang="en-US" sz="1400">
                          <a:solidFill>
                            <a:sysClr val="windowText" lastClr="000000"/>
                          </a:solidFill>
                          <a:effectLst/>
                          <a:latin typeface="+mn-lt"/>
                        </a:rPr>
                        <a:t>5.   2025</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1.5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419971"/>
                  </a:ext>
                </a:extLst>
              </a:tr>
            </a:tbl>
          </a:graphicData>
        </a:graphic>
      </p:graphicFrame>
      <p:sp>
        <p:nvSpPr>
          <p:cNvPr id="10" name="Rectangle 2">
            <a:extLst>
              <a:ext uri="{FF2B5EF4-FFF2-40B4-BE49-F238E27FC236}">
                <a16:creationId xmlns:a16="http://schemas.microsoft.com/office/drawing/2014/main" id="{500ADACD-84EB-4ED9-AF46-66A8163F0297}"/>
              </a:ext>
            </a:extLst>
          </p:cNvPr>
          <p:cNvSpPr>
            <a:spLocks noChangeArrowheads="1"/>
          </p:cNvSpPr>
          <p:nvPr/>
        </p:nvSpPr>
        <p:spPr bwMode="auto">
          <a:xfrm>
            <a:off x="1119320" y="1267515"/>
            <a:ext cx="9953359"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*Title: Imaging and Tissue Correlates to Optimize Management of Glioblastoma</a:t>
            </a:r>
            <a:endParaRPr kumimoji="0" lang="en-US" altLang="en-US" sz="1400" b="0" i="0" u="none" strike="noStrike" cap="none" normalizeH="0" baseline="0">
              <a:ln>
                <a:noFill/>
              </a:ln>
              <a:solidFill>
                <a:srgbClr val="000000"/>
              </a:solidFill>
              <a:effectLst/>
            </a:endParaRPr>
          </a:p>
          <a:p>
            <a:pPr eaLnBrk="0" fontAlgn="base" hangingPunct="0">
              <a:spcBef>
                <a:spcPct val="0"/>
              </a:spcBef>
              <a:spcAft>
                <a:spcPct val="0"/>
              </a:spcAf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Major Goals: </a:t>
            </a:r>
            <a:r>
              <a:rPr lang="en-US" sz="1400">
                <a:solidFill>
                  <a:srgbClr val="000000"/>
                </a:solidFill>
              </a:rPr>
              <a:t>The overall objective is to integrate advances in physiologic and metabolic imaging with ex vivo biological and genetic information obtained from the analysis of image guided tissue samples in order to optimize the management of patients with glioblastoma (GBM). </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*Status of Support: Active</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Number: 2 </a:t>
            </a:r>
            <a:r>
              <a:rPr lang="en-US" alt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P01 CA118816-13</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of PD/PI: Chang, P.M.</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of Support: NIH NHLBI</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Place of Performance: University of California San Francisco</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Project/Proposal Start and End Date: (MM/YYYY) (if available): 04/01/2021-03/31/2025</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Total Award Amount (including Indirect Costs) – Project 2: $560,000 and Project 3: $458,315</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 Months (Calendar/Academic/Summer) per budget period.</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8" name="Title 3">
            <a:extLst>
              <a:ext uri="{FF2B5EF4-FFF2-40B4-BE49-F238E27FC236}">
                <a16:creationId xmlns:a16="http://schemas.microsoft.com/office/drawing/2014/main" id="{C05032C7-8EC1-486E-870C-D88C773BEDD7}"/>
              </a:ext>
            </a:extLst>
          </p:cNvPr>
          <p:cNvSpPr>
            <a:spLocks noGrp="1"/>
          </p:cNvSpPr>
          <p:nvPr>
            <p:ph type="title"/>
          </p:nvPr>
        </p:nvSpPr>
        <p:spPr>
          <a:xfrm>
            <a:off x="604838" y="425450"/>
            <a:ext cx="10898187" cy="611188"/>
          </a:xfrm>
          <a:solidFill>
            <a:schemeClr val="accent1"/>
          </a:solidFill>
        </p:spPr>
        <p:txBody>
          <a:bodyPr/>
          <a:lstStyle/>
          <a:p>
            <a:r>
              <a:rPr lang="en-US">
                <a:solidFill>
                  <a:schemeClr val="bg2"/>
                </a:solidFill>
              </a:rPr>
              <a:t>Project/Proposal Section – Example Subproject</a:t>
            </a:r>
          </a:p>
        </p:txBody>
      </p:sp>
      <p:sp>
        <p:nvSpPr>
          <p:cNvPr id="4" name="Rectangle 3">
            <a:extLst>
              <a:ext uri="{FF2B5EF4-FFF2-40B4-BE49-F238E27FC236}">
                <a16:creationId xmlns:a16="http://schemas.microsoft.com/office/drawing/2014/main" id="{515A9B4D-2617-483D-8673-018E11986CC9}"/>
              </a:ext>
            </a:extLst>
          </p:cNvPr>
          <p:cNvSpPr/>
          <p:nvPr/>
        </p:nvSpPr>
        <p:spPr bwMode="auto">
          <a:xfrm>
            <a:off x="943429" y="4194629"/>
            <a:ext cx="9347200" cy="2237921"/>
          </a:xfrm>
          <a:prstGeom prst="rect">
            <a:avLst/>
          </a:prstGeom>
          <a:noFill/>
          <a:ln w="57150" algn="ctr">
            <a:solidFill>
              <a:schemeClr val="accent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custDataLst>
      <p:tags r:id="rId1"/>
    </p:custDataLst>
    <p:extLst>
      <p:ext uri="{BB962C8B-B14F-4D97-AF65-F5344CB8AC3E}">
        <p14:creationId xmlns:p14="http://schemas.microsoft.com/office/powerpoint/2010/main" val="1081030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E6C5AE-988D-4E6C-8CEB-C72E5F2394E6}"/>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F44E15EC-C374-49DF-BA9B-981AEC0F3BD9}"/>
              </a:ext>
            </a:extLst>
          </p:cNvPr>
          <p:cNvSpPr>
            <a:spLocks noGrp="1"/>
          </p:cNvSpPr>
          <p:nvPr>
            <p:ph type="sldNum" sz="quarter" idx="13"/>
          </p:nvPr>
        </p:nvSpPr>
        <p:spPr/>
        <p:txBody>
          <a:bodyPr/>
          <a:lstStyle/>
          <a:p>
            <a:fld id="{7BCC8D0D-EAEC-449D-9161-023DFF90F2E2}" type="slidenum">
              <a:rPr lang="en-US" smtClean="0"/>
              <a:pPr/>
              <a:t>29</a:t>
            </a:fld>
            <a:endParaRPr lang="en-US"/>
          </a:p>
        </p:txBody>
      </p:sp>
      <p:graphicFrame>
        <p:nvGraphicFramePr>
          <p:cNvPr id="9" name="Content Placeholder 8">
            <a:extLst>
              <a:ext uri="{FF2B5EF4-FFF2-40B4-BE49-F238E27FC236}">
                <a16:creationId xmlns:a16="http://schemas.microsoft.com/office/drawing/2014/main" id="{C92A0FA8-00BD-41CB-8458-930726EF5188}"/>
              </a:ext>
            </a:extLst>
          </p:cNvPr>
          <p:cNvGraphicFramePr>
            <a:graphicFrameLocks noGrp="1"/>
          </p:cNvGraphicFramePr>
          <p:nvPr>
            <p:ph idx="1"/>
            <p:extLst>
              <p:ext uri="{D42A27DB-BD31-4B8C-83A1-F6EECF244321}">
                <p14:modId xmlns:p14="http://schemas.microsoft.com/office/powerpoint/2010/main" val="2662622223"/>
              </p:ext>
            </p:extLst>
          </p:nvPr>
        </p:nvGraphicFramePr>
        <p:xfrm>
          <a:off x="1298678" y="5004389"/>
          <a:ext cx="5422057" cy="1042607"/>
        </p:xfrm>
        <a:graphic>
          <a:graphicData uri="http://schemas.openxmlformats.org/drawingml/2006/table">
            <a:tbl>
              <a:tblPr firstRow="1" firstCol="1" bandRow="1">
                <a:tableStyleId>{5C22544A-7EE6-4342-B048-85BDC9FD1C3A}</a:tableStyleId>
              </a:tblPr>
              <a:tblGrid>
                <a:gridCol w="2562457">
                  <a:extLst>
                    <a:ext uri="{9D8B030D-6E8A-4147-A177-3AD203B41FA5}">
                      <a16:colId xmlns:a16="http://schemas.microsoft.com/office/drawing/2014/main" val="1913898174"/>
                    </a:ext>
                  </a:extLst>
                </a:gridCol>
                <a:gridCol w="2859600">
                  <a:extLst>
                    <a:ext uri="{9D8B030D-6E8A-4147-A177-3AD203B41FA5}">
                      <a16:colId xmlns:a16="http://schemas.microsoft.com/office/drawing/2014/main" val="4103592000"/>
                    </a:ext>
                  </a:extLst>
                </a:gridCol>
              </a:tblGrid>
              <a:tr h="289629">
                <a:tc>
                  <a:txBody>
                    <a:bodyPr/>
                    <a:lstStyle/>
                    <a:p>
                      <a:pPr marL="0" marR="0">
                        <a:spcBef>
                          <a:spcPts val="0"/>
                        </a:spcBef>
                        <a:spcAft>
                          <a:spcPts val="0"/>
                        </a:spcAft>
                      </a:pPr>
                      <a:r>
                        <a:rPr lang="en-US" sz="1400">
                          <a:solidFill>
                            <a:sysClr val="windowText" lastClr="000000"/>
                          </a:solidFill>
                          <a:effectLst/>
                          <a:latin typeface="+mn-lt"/>
                        </a:rPr>
                        <a:t>Year (YYYY)</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Person Months (##.##)</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0838551"/>
                  </a:ext>
                </a:extLst>
              </a:tr>
              <a:tr h="224058">
                <a:tc>
                  <a:txBody>
                    <a:bodyPr/>
                    <a:lstStyle/>
                    <a:p>
                      <a:pPr marL="0" marR="0">
                        <a:spcBef>
                          <a:spcPts val="0"/>
                        </a:spcBef>
                        <a:spcAft>
                          <a:spcPts val="0"/>
                        </a:spcAft>
                      </a:pPr>
                      <a:r>
                        <a:rPr lang="en-US" sz="1400">
                          <a:solidFill>
                            <a:sysClr val="windowText" lastClr="000000"/>
                          </a:solidFill>
                          <a:effectLst/>
                          <a:latin typeface="+mn-lt"/>
                        </a:rPr>
                        <a:t>3. 2021</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ysClr val="windowText" lastClr="000000"/>
                          </a:solidFill>
                          <a:effectLst/>
                          <a:latin typeface="+mn-lt"/>
                        </a:rPr>
                        <a:t>4.2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3767386"/>
                  </a:ext>
                </a:extLst>
              </a:tr>
              <a:tr h="224058">
                <a:tc>
                  <a:txBody>
                    <a:bodyPr/>
                    <a:lstStyle/>
                    <a:p>
                      <a:pPr marL="0" marR="0">
                        <a:spcBef>
                          <a:spcPts val="0"/>
                        </a:spcBef>
                        <a:spcAft>
                          <a:spcPts val="0"/>
                        </a:spcAft>
                      </a:pPr>
                      <a:r>
                        <a:rPr lang="en-US" sz="1400">
                          <a:solidFill>
                            <a:sysClr val="windowText" lastClr="000000"/>
                          </a:solidFill>
                          <a:effectLst/>
                          <a:latin typeface="+mn-lt"/>
                        </a:rPr>
                        <a:t>4. 2022</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4.2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321981"/>
                  </a:ext>
                </a:extLst>
              </a:tr>
              <a:tr h="304862">
                <a:tc>
                  <a:txBody>
                    <a:bodyPr/>
                    <a:lstStyle/>
                    <a:p>
                      <a:pPr marL="0" marR="0">
                        <a:spcBef>
                          <a:spcPts val="0"/>
                        </a:spcBef>
                        <a:spcAft>
                          <a:spcPts val="0"/>
                        </a:spcAft>
                      </a:pPr>
                      <a:r>
                        <a:rPr lang="en-US" sz="1400">
                          <a:solidFill>
                            <a:sysClr val="windowText" lastClr="000000"/>
                          </a:solidFill>
                          <a:effectLst/>
                          <a:latin typeface="+mn-lt"/>
                        </a:rPr>
                        <a:t>5. 2023</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2.0 calendar</a:t>
                      </a:r>
                      <a:endParaRPr lang="en-US" sz="14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65130"/>
                  </a:ext>
                </a:extLst>
              </a:tr>
            </a:tbl>
          </a:graphicData>
        </a:graphic>
      </p:graphicFrame>
      <p:sp>
        <p:nvSpPr>
          <p:cNvPr id="10" name="Rectangle 2">
            <a:extLst>
              <a:ext uri="{FF2B5EF4-FFF2-40B4-BE49-F238E27FC236}">
                <a16:creationId xmlns:a16="http://schemas.microsoft.com/office/drawing/2014/main" id="{500ADACD-84EB-4ED9-AF46-66A8163F0297}"/>
              </a:ext>
            </a:extLst>
          </p:cNvPr>
          <p:cNvSpPr>
            <a:spLocks noChangeArrowheads="1"/>
          </p:cNvSpPr>
          <p:nvPr/>
        </p:nvSpPr>
        <p:spPr bwMode="auto">
          <a:xfrm>
            <a:off x="1077251" y="1141793"/>
            <a:ext cx="9953359"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*Title: Imaging and Tissue Correlates to Optimize Management of Glioblastoma</a:t>
            </a:r>
            <a:endParaRPr kumimoji="0" lang="en-US" altLang="en-US" sz="1400" b="0" i="0" u="none" strike="noStrike" cap="none" normalizeH="0" baseline="0">
              <a:ln>
                <a:noFill/>
              </a:ln>
              <a:solidFill>
                <a:srgbClr val="000000"/>
              </a:solidFill>
              <a:effectLst/>
            </a:endParaRPr>
          </a:p>
          <a:p>
            <a:pPr eaLnBrk="0" fontAlgn="base" hangingPunct="0">
              <a:spcBef>
                <a:spcPct val="0"/>
              </a:spcBef>
              <a:spcAft>
                <a:spcPct val="0"/>
              </a:spcAf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Major Goals: </a:t>
            </a:r>
            <a:r>
              <a:rPr lang="en-US" sz="1400">
                <a:solidFill>
                  <a:srgbClr val="000000"/>
                </a:solidFill>
              </a:rPr>
              <a:t>The overall objective is to integrate advances in physiologic and metabolic imaging with ex vivo biological and genetic information obtained from the analysis of image guided tissue samples in order to optimize the management of patients with glioblastoma (GBM). </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*Status of Support: Active</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Number: 5 </a:t>
            </a:r>
            <a:r>
              <a:rPr lang="en-US" alt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R01 CA118816-03</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of PD/PI: Chang, P.M.</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of Support: NIH NCI</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Place of Performance: University of California San Francisco</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Project/Proposal Start and End Date: (MM/YYYY) (if available): 05/01/2019-04/30/2023</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Total Award Amount (including Indirect Costs) – Subcontract: 260,009</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 Months (Calendar/Academic/Summer) per budget period.</a:t>
            </a:r>
            <a:endParaRPr kumimoji="0" lang="en-US" altLang="en-US" sz="14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8" name="Title 3">
            <a:extLst>
              <a:ext uri="{FF2B5EF4-FFF2-40B4-BE49-F238E27FC236}">
                <a16:creationId xmlns:a16="http://schemas.microsoft.com/office/drawing/2014/main" id="{C05032C7-8EC1-486E-870C-D88C773BEDD7}"/>
              </a:ext>
            </a:extLst>
          </p:cNvPr>
          <p:cNvSpPr>
            <a:spLocks noGrp="1"/>
          </p:cNvSpPr>
          <p:nvPr>
            <p:ph type="title"/>
          </p:nvPr>
        </p:nvSpPr>
        <p:spPr>
          <a:xfrm>
            <a:off x="604838" y="425450"/>
            <a:ext cx="10898187" cy="611188"/>
          </a:xfrm>
          <a:solidFill>
            <a:schemeClr val="accent1"/>
          </a:solidFill>
        </p:spPr>
        <p:txBody>
          <a:bodyPr/>
          <a:lstStyle/>
          <a:p>
            <a:r>
              <a:rPr lang="en-US">
                <a:solidFill>
                  <a:schemeClr val="bg2"/>
                </a:solidFill>
              </a:rPr>
              <a:t>Project/Proposal Section – Example Subcontract</a:t>
            </a:r>
          </a:p>
        </p:txBody>
      </p:sp>
      <p:sp>
        <p:nvSpPr>
          <p:cNvPr id="7" name="Rectangle 6">
            <a:extLst>
              <a:ext uri="{FF2B5EF4-FFF2-40B4-BE49-F238E27FC236}">
                <a16:creationId xmlns:a16="http://schemas.microsoft.com/office/drawing/2014/main" id="{D95E9795-685C-4BB8-A987-AD7666A6F6C4}"/>
              </a:ext>
            </a:extLst>
          </p:cNvPr>
          <p:cNvSpPr/>
          <p:nvPr/>
        </p:nvSpPr>
        <p:spPr bwMode="auto">
          <a:xfrm>
            <a:off x="690893" y="4020642"/>
            <a:ext cx="9347200" cy="2237921"/>
          </a:xfrm>
          <a:prstGeom prst="rect">
            <a:avLst/>
          </a:prstGeom>
          <a:noFill/>
          <a:ln w="57150" algn="ctr">
            <a:solidFill>
              <a:schemeClr val="accent1"/>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custDataLst>
      <p:tags r:id="rId1"/>
    </p:custDataLst>
    <p:extLst>
      <p:ext uri="{BB962C8B-B14F-4D97-AF65-F5344CB8AC3E}">
        <p14:creationId xmlns:p14="http://schemas.microsoft.com/office/powerpoint/2010/main" val="2193489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F60A2-13D7-48CF-8B13-AAA3F7C7C2D1}"/>
              </a:ext>
            </a:extLst>
          </p:cNvPr>
          <p:cNvSpPr>
            <a:spLocks noGrp="1"/>
          </p:cNvSpPr>
          <p:nvPr>
            <p:ph type="sldNum" sz="quarter" idx="11"/>
          </p:nvPr>
        </p:nvSpPr>
        <p:spPr/>
        <p:txBody>
          <a:bodyPr/>
          <a:lstStyle/>
          <a:p>
            <a:fld id="{7BCC8D0D-EAEC-449D-9161-023DFF90F2E2}" type="slidenum">
              <a:rPr lang="en-US" smtClean="0"/>
              <a:pPr/>
              <a:t>3</a:t>
            </a:fld>
            <a:endParaRPr lang="en-US"/>
          </a:p>
        </p:txBody>
      </p:sp>
      <p:sp>
        <p:nvSpPr>
          <p:cNvPr id="3" name="Footer Placeholder 2">
            <a:extLst>
              <a:ext uri="{FF2B5EF4-FFF2-40B4-BE49-F238E27FC236}">
                <a16:creationId xmlns:a16="http://schemas.microsoft.com/office/drawing/2014/main" id="{23B48472-4CAF-4485-9172-AE42535B7BEB}"/>
              </a:ext>
            </a:extLst>
          </p:cNvPr>
          <p:cNvSpPr>
            <a:spLocks noGrp="1"/>
          </p:cNvSpPr>
          <p:nvPr>
            <p:ph type="ftr" sz="quarter" idx="10"/>
          </p:nvPr>
        </p:nvSpPr>
        <p:spPr/>
        <p:txBody>
          <a:bodyPr/>
          <a:lstStyle/>
          <a:p>
            <a:r>
              <a:rPr lang="en-US"/>
              <a:t>NIH Biosketch and Other Support Updates</a:t>
            </a:r>
          </a:p>
        </p:txBody>
      </p:sp>
      <p:sp>
        <p:nvSpPr>
          <p:cNvPr id="4" name="Title 1">
            <a:extLst>
              <a:ext uri="{FF2B5EF4-FFF2-40B4-BE49-F238E27FC236}">
                <a16:creationId xmlns:a16="http://schemas.microsoft.com/office/drawing/2014/main" id="{00B2A5B6-FB4F-4B2A-9ECA-3D08A7D1894A}"/>
              </a:ext>
            </a:extLst>
          </p:cNvPr>
          <p:cNvSpPr txBox="1">
            <a:spLocks/>
          </p:cNvSpPr>
          <p:nvPr/>
        </p:nvSpPr>
        <p:spPr>
          <a:xfrm>
            <a:off x="623272" y="205061"/>
            <a:ext cx="10515600" cy="1325563"/>
          </a:xfrm>
          <a:prstGeom prst="rect">
            <a:avLst/>
          </a:prstGeom>
        </p:spPr>
        <p:txBody>
          <a:bodyPr/>
          <a:lstStyle>
            <a:lvl1pPr algn="l" defTabSz="914378" rtl="0" eaLnBrk="1" latinLnBrk="0" hangingPunct="1">
              <a:lnSpc>
                <a:spcPct val="85000"/>
              </a:lnSpc>
              <a:spcBef>
                <a:spcPct val="0"/>
              </a:spcBef>
              <a:buNone/>
              <a:defRPr lang="en-US" sz="3600" b="0" kern="1200" cap="none" spc="0" baseline="0" dirty="0" smtClean="0">
                <a:solidFill>
                  <a:schemeClr val="tx1"/>
                </a:solidFill>
                <a:latin typeface="+mj-lt"/>
                <a:ea typeface="+mj-ea"/>
                <a:cs typeface="Arial" pitchFamily="34" charset="0"/>
              </a:defRPr>
            </a:lvl1pPr>
          </a:lstStyle>
          <a:p>
            <a:r>
              <a:rPr lang="en-US"/>
              <a:t>Learning Objectives</a:t>
            </a:r>
          </a:p>
        </p:txBody>
      </p:sp>
      <p:grpSp>
        <p:nvGrpSpPr>
          <p:cNvPr id="5" name="Group 4">
            <a:extLst>
              <a:ext uri="{FF2B5EF4-FFF2-40B4-BE49-F238E27FC236}">
                <a16:creationId xmlns:a16="http://schemas.microsoft.com/office/drawing/2014/main" id="{E74BE33E-1D01-42D0-8032-359876D0923A}"/>
              </a:ext>
            </a:extLst>
          </p:cNvPr>
          <p:cNvGrpSpPr/>
          <p:nvPr/>
        </p:nvGrpSpPr>
        <p:grpSpPr>
          <a:xfrm>
            <a:off x="880357" y="971932"/>
            <a:ext cx="10205291" cy="849911"/>
            <a:chOff x="880357" y="2061562"/>
            <a:chExt cx="10205290" cy="849910"/>
          </a:xfrm>
        </p:grpSpPr>
        <p:sp>
          <p:nvSpPr>
            <p:cNvPr id="6" name="Rounded Rectangle 15">
              <a:extLst>
                <a:ext uri="{FF2B5EF4-FFF2-40B4-BE49-F238E27FC236}">
                  <a16:creationId xmlns:a16="http://schemas.microsoft.com/office/drawing/2014/main" id="{9869AFE0-DDBA-4B0B-9F4F-D3AC5E56E53E}"/>
                </a:ext>
              </a:extLst>
            </p:cNvPr>
            <p:cNvSpPr/>
            <p:nvPr/>
          </p:nvSpPr>
          <p:spPr>
            <a:xfrm>
              <a:off x="880357" y="2061562"/>
              <a:ext cx="10205290" cy="849910"/>
            </a:xfrm>
            <a:prstGeom prst="roundRect">
              <a:avLst>
                <a:gd name="adj" fmla="val 632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grpSp>
          <p:nvGrpSpPr>
            <p:cNvPr id="7" name="Group 6">
              <a:extLst>
                <a:ext uri="{FF2B5EF4-FFF2-40B4-BE49-F238E27FC236}">
                  <a16:creationId xmlns:a16="http://schemas.microsoft.com/office/drawing/2014/main" id="{F64FB2D5-66E5-4963-920D-1F1C1E75AD2A}"/>
                </a:ext>
              </a:extLst>
            </p:cNvPr>
            <p:cNvGrpSpPr/>
            <p:nvPr/>
          </p:nvGrpSpPr>
          <p:grpSpPr>
            <a:xfrm>
              <a:off x="1039634" y="2126969"/>
              <a:ext cx="9642878" cy="734777"/>
              <a:chOff x="1039634" y="2126969"/>
              <a:chExt cx="9642878" cy="734777"/>
            </a:xfrm>
          </p:grpSpPr>
          <p:cxnSp>
            <p:nvCxnSpPr>
              <p:cNvPr id="8" name="Straight Connector 7">
                <a:extLst>
                  <a:ext uri="{FF2B5EF4-FFF2-40B4-BE49-F238E27FC236}">
                    <a16:creationId xmlns:a16="http://schemas.microsoft.com/office/drawing/2014/main" id="{B902B461-4086-488D-A7A2-8D188BCAEE46}"/>
                  </a:ext>
                </a:extLst>
              </p:cNvPr>
              <p:cNvCxnSpPr/>
              <p:nvPr/>
            </p:nvCxnSpPr>
            <p:spPr>
              <a:xfrm>
                <a:off x="1912366" y="2354362"/>
                <a:ext cx="0" cy="36557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AED4BFA-A097-441D-A333-6D09F2E214A3}"/>
                  </a:ext>
                </a:extLst>
              </p:cNvPr>
              <p:cNvSpPr txBox="1"/>
              <p:nvPr/>
            </p:nvSpPr>
            <p:spPr>
              <a:xfrm>
                <a:off x="2196774" y="2126969"/>
                <a:ext cx="8485738" cy="734777"/>
              </a:xfrm>
              <a:prstGeom prst="rect">
                <a:avLst/>
              </a:prstGeom>
              <a:noFill/>
            </p:spPr>
            <p:txBody>
              <a:bodyPr wrap="square" lIns="121891" tIns="60945" rIns="121891" bIns="60945" rtlCol="0" anchor="ctr">
                <a:noAutofit/>
              </a:bodyPr>
              <a:lstStyle/>
              <a:p>
                <a:r>
                  <a:rPr lang="en-US" sz="2099">
                    <a:solidFill>
                      <a:schemeClr val="bg2"/>
                    </a:solidFill>
                    <a:cs typeface="Calibri"/>
                  </a:rPr>
                  <a:t>Be aware of the changes to NIH Biosketch and Other Support Requirements effective 5/25/21 </a:t>
                </a:r>
                <a:endParaRPr lang="en-US" sz="2099">
                  <a:solidFill>
                    <a:schemeClr val="bg2"/>
                  </a:solidFill>
                </a:endParaRPr>
              </a:p>
            </p:txBody>
          </p:sp>
          <p:sp>
            <p:nvSpPr>
              <p:cNvPr id="10" name="TextBox 9">
                <a:extLst>
                  <a:ext uri="{FF2B5EF4-FFF2-40B4-BE49-F238E27FC236}">
                    <a16:creationId xmlns:a16="http://schemas.microsoft.com/office/drawing/2014/main" id="{08096BA6-F1D5-4364-9CEA-74ED3373C6A3}"/>
                  </a:ext>
                </a:extLst>
              </p:cNvPr>
              <p:cNvSpPr txBox="1"/>
              <p:nvPr/>
            </p:nvSpPr>
            <p:spPr>
              <a:xfrm>
                <a:off x="1039634" y="2151126"/>
                <a:ext cx="727067" cy="461425"/>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01</a:t>
                </a:r>
                <a:endParaRPr lang="en-US" sz="3199">
                  <a:solidFill>
                    <a:schemeClr val="bg2"/>
                  </a:solidFill>
                </a:endParaRPr>
              </a:p>
            </p:txBody>
          </p:sp>
        </p:grpSp>
      </p:grpSp>
      <p:grpSp>
        <p:nvGrpSpPr>
          <p:cNvPr id="11" name="Group 10">
            <a:extLst>
              <a:ext uri="{FF2B5EF4-FFF2-40B4-BE49-F238E27FC236}">
                <a16:creationId xmlns:a16="http://schemas.microsoft.com/office/drawing/2014/main" id="{881B1151-CDA6-4B8A-946E-6EC3D7704AB0}"/>
              </a:ext>
            </a:extLst>
          </p:cNvPr>
          <p:cNvGrpSpPr/>
          <p:nvPr/>
        </p:nvGrpSpPr>
        <p:grpSpPr>
          <a:xfrm>
            <a:off x="882556" y="1904013"/>
            <a:ext cx="3563587" cy="2554563"/>
            <a:chOff x="882556" y="2993641"/>
            <a:chExt cx="3563586" cy="2418196"/>
          </a:xfrm>
        </p:grpSpPr>
        <p:sp>
          <p:nvSpPr>
            <p:cNvPr id="12" name="Rounded Rectangle 14">
              <a:extLst>
                <a:ext uri="{FF2B5EF4-FFF2-40B4-BE49-F238E27FC236}">
                  <a16:creationId xmlns:a16="http://schemas.microsoft.com/office/drawing/2014/main" id="{C316AE04-CEAE-4FC8-B2E5-BEA532C00475}"/>
                </a:ext>
              </a:extLst>
            </p:cNvPr>
            <p:cNvSpPr/>
            <p:nvPr/>
          </p:nvSpPr>
          <p:spPr>
            <a:xfrm>
              <a:off x="882556" y="2993641"/>
              <a:ext cx="3563586" cy="2294028"/>
            </a:xfrm>
            <a:prstGeom prst="roundRect">
              <a:avLst>
                <a:gd name="adj" fmla="val 492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13" name="Straight Connector 12">
              <a:extLst>
                <a:ext uri="{FF2B5EF4-FFF2-40B4-BE49-F238E27FC236}">
                  <a16:creationId xmlns:a16="http://schemas.microsoft.com/office/drawing/2014/main" id="{46F02C24-396F-4DE1-AD47-188AC65CAFDF}"/>
                </a:ext>
              </a:extLst>
            </p:cNvPr>
            <p:cNvCxnSpPr/>
            <p:nvPr/>
          </p:nvCxnSpPr>
          <p:spPr>
            <a:xfrm>
              <a:off x="1279021"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CB7664A-EE64-499E-8BD4-044D6D1E18FF}"/>
                </a:ext>
              </a:extLst>
            </p:cNvPr>
            <p:cNvSpPr txBox="1"/>
            <p:nvPr/>
          </p:nvSpPr>
          <p:spPr>
            <a:xfrm>
              <a:off x="1135237" y="3693933"/>
              <a:ext cx="3267429" cy="1717904"/>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the NIH requirements in relation to the OS template format</a:t>
              </a:r>
            </a:p>
            <a:p>
              <a:pPr>
                <a:defRPr/>
              </a:pPr>
              <a:endParaRPr lang="en-US" sz="2099">
                <a:solidFill>
                  <a:schemeClr val="bg2"/>
                </a:solidFill>
                <a:cs typeface="Calibri"/>
              </a:endParaRPr>
            </a:p>
          </p:txBody>
        </p:sp>
        <p:sp>
          <p:nvSpPr>
            <p:cNvPr id="15" name="TextBox 14">
              <a:extLst>
                <a:ext uri="{FF2B5EF4-FFF2-40B4-BE49-F238E27FC236}">
                  <a16:creationId xmlns:a16="http://schemas.microsoft.com/office/drawing/2014/main" id="{77CF1D83-A800-47F7-941D-D6F6D6E7439F}"/>
                </a:ext>
              </a:extLst>
            </p:cNvPr>
            <p:cNvSpPr txBox="1"/>
            <p:nvPr/>
          </p:nvSpPr>
          <p:spPr>
            <a:xfrm>
              <a:off x="1135237" y="3042002"/>
              <a:ext cx="748639" cy="461425"/>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02</a:t>
              </a:r>
              <a:endParaRPr lang="en-US" sz="3199">
                <a:solidFill>
                  <a:schemeClr val="bg2"/>
                </a:solidFill>
              </a:endParaRPr>
            </a:p>
          </p:txBody>
        </p:sp>
      </p:grpSp>
      <p:grpSp>
        <p:nvGrpSpPr>
          <p:cNvPr id="16" name="Group 15">
            <a:extLst>
              <a:ext uri="{FF2B5EF4-FFF2-40B4-BE49-F238E27FC236}">
                <a16:creationId xmlns:a16="http://schemas.microsoft.com/office/drawing/2014/main" id="{C9C9A23C-2E27-49D1-8D43-8574E994C8B3}"/>
              </a:ext>
            </a:extLst>
          </p:cNvPr>
          <p:cNvGrpSpPr/>
          <p:nvPr/>
        </p:nvGrpSpPr>
        <p:grpSpPr>
          <a:xfrm>
            <a:off x="4584701" y="1904014"/>
            <a:ext cx="6554171" cy="1175338"/>
            <a:chOff x="4584700" y="2993642"/>
            <a:chExt cx="6554170" cy="1175338"/>
          </a:xfrm>
        </p:grpSpPr>
        <p:sp>
          <p:nvSpPr>
            <p:cNvPr id="17" name="Rounded Rectangle 1">
              <a:extLst>
                <a:ext uri="{FF2B5EF4-FFF2-40B4-BE49-F238E27FC236}">
                  <a16:creationId xmlns:a16="http://schemas.microsoft.com/office/drawing/2014/main" id="{0C71E731-1B97-4594-8892-343DE14F19AE}"/>
                </a:ext>
              </a:extLst>
            </p:cNvPr>
            <p:cNvSpPr/>
            <p:nvPr/>
          </p:nvSpPr>
          <p:spPr>
            <a:xfrm>
              <a:off x="4584700" y="2993642"/>
              <a:ext cx="6443310" cy="1175338"/>
            </a:xfrm>
            <a:prstGeom prst="roundRect">
              <a:avLst>
                <a:gd name="adj" fmla="val 596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18" name="Straight Connector 17">
              <a:extLst>
                <a:ext uri="{FF2B5EF4-FFF2-40B4-BE49-F238E27FC236}">
                  <a16:creationId xmlns:a16="http://schemas.microsoft.com/office/drawing/2014/main" id="{9B1D8E89-FC28-48E6-99F0-20A7D3F1A9F2}"/>
                </a:ext>
              </a:extLst>
            </p:cNvPr>
            <p:cNvCxnSpPr>
              <a:cxnSpLocks/>
            </p:cNvCxnSpPr>
            <p:nvPr/>
          </p:nvCxnSpPr>
          <p:spPr>
            <a:xfrm>
              <a:off x="5007630"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57AAB08-5ED3-4820-AAF8-07C70925EC43}"/>
                </a:ext>
              </a:extLst>
            </p:cNvPr>
            <p:cNvSpPr txBox="1"/>
            <p:nvPr/>
          </p:nvSpPr>
          <p:spPr>
            <a:xfrm>
              <a:off x="5903243" y="3047893"/>
              <a:ext cx="5235627" cy="1036749"/>
            </a:xfrm>
            <a:prstGeom prst="rect">
              <a:avLst/>
            </a:prstGeom>
            <a:noFill/>
          </p:spPr>
          <p:txBody>
            <a:bodyPr wrap="square" lIns="121891" tIns="60945" rIns="121891" bIns="60945" rtlCol="0">
              <a:noAutofit/>
            </a:bodyPr>
            <a:lstStyle/>
            <a:p>
              <a:pPr>
                <a:defRPr/>
              </a:pPr>
              <a:r>
                <a:rPr lang="en-US" sz="2099">
                  <a:solidFill>
                    <a:schemeClr val="bg2"/>
                  </a:solidFill>
                  <a:cs typeface="Calibri"/>
                </a:rPr>
                <a:t>Understand what supporting documentation is required for Foreign Support and Appointments</a:t>
              </a:r>
            </a:p>
          </p:txBody>
        </p:sp>
        <p:sp>
          <p:nvSpPr>
            <p:cNvPr id="20" name="TextBox 19">
              <a:extLst>
                <a:ext uri="{FF2B5EF4-FFF2-40B4-BE49-F238E27FC236}">
                  <a16:creationId xmlns:a16="http://schemas.microsoft.com/office/drawing/2014/main" id="{84B34E8D-80F9-4FD6-ACCF-119922127E79}"/>
                </a:ext>
              </a:extLst>
            </p:cNvPr>
            <p:cNvSpPr txBox="1"/>
            <p:nvPr/>
          </p:nvSpPr>
          <p:spPr>
            <a:xfrm>
              <a:off x="4869653" y="3042002"/>
              <a:ext cx="748639" cy="461425"/>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03</a:t>
              </a:r>
              <a:endParaRPr lang="en-US" sz="3199">
                <a:solidFill>
                  <a:schemeClr val="bg2"/>
                </a:solidFill>
              </a:endParaRPr>
            </a:p>
          </p:txBody>
        </p:sp>
      </p:grpSp>
      <p:grpSp>
        <p:nvGrpSpPr>
          <p:cNvPr id="21" name="Group 20">
            <a:extLst>
              <a:ext uri="{FF2B5EF4-FFF2-40B4-BE49-F238E27FC236}">
                <a16:creationId xmlns:a16="http://schemas.microsoft.com/office/drawing/2014/main" id="{640487DF-B526-4B98-9E31-AEF4A048FDF8}"/>
              </a:ext>
            </a:extLst>
          </p:cNvPr>
          <p:cNvGrpSpPr/>
          <p:nvPr/>
        </p:nvGrpSpPr>
        <p:grpSpPr>
          <a:xfrm>
            <a:off x="4584699" y="3102065"/>
            <a:ext cx="6443311" cy="1215336"/>
            <a:chOff x="3438524" y="2702777"/>
            <a:chExt cx="4832483" cy="732982"/>
          </a:xfrm>
        </p:grpSpPr>
        <p:sp>
          <p:nvSpPr>
            <p:cNvPr id="22" name="Rounded Rectangle 10">
              <a:extLst>
                <a:ext uri="{FF2B5EF4-FFF2-40B4-BE49-F238E27FC236}">
                  <a16:creationId xmlns:a16="http://schemas.microsoft.com/office/drawing/2014/main" id="{EF662529-B04C-480E-B4A9-C3BC1CEF1481}"/>
                </a:ext>
              </a:extLst>
            </p:cNvPr>
            <p:cNvSpPr/>
            <p:nvPr/>
          </p:nvSpPr>
          <p:spPr>
            <a:xfrm>
              <a:off x="3438524" y="2702777"/>
              <a:ext cx="4832483" cy="732982"/>
            </a:xfrm>
            <a:prstGeom prst="roundRect">
              <a:avLst>
                <a:gd name="adj" fmla="val 461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23" name="Straight Connector 22">
              <a:extLst>
                <a:ext uri="{FF2B5EF4-FFF2-40B4-BE49-F238E27FC236}">
                  <a16:creationId xmlns:a16="http://schemas.microsoft.com/office/drawing/2014/main" id="{B8E4890B-D386-475A-83B0-B784EF9D3B3F}"/>
                </a:ext>
              </a:extLst>
            </p:cNvPr>
            <p:cNvCxnSpPr/>
            <p:nvPr/>
          </p:nvCxnSpPr>
          <p:spPr>
            <a:xfrm>
              <a:off x="4181047" y="2847789"/>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39D6536-B0CF-4A7F-8EF4-879D75F5D654}"/>
                </a:ext>
              </a:extLst>
            </p:cNvPr>
            <p:cNvSpPr txBox="1"/>
            <p:nvPr/>
          </p:nvSpPr>
          <p:spPr>
            <a:xfrm>
              <a:off x="4317572" y="2749757"/>
              <a:ext cx="3952444" cy="574686"/>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what types of support should be included in the different sections of the Biosketch and Other Support</a:t>
              </a:r>
            </a:p>
          </p:txBody>
        </p:sp>
        <p:sp>
          <p:nvSpPr>
            <p:cNvPr id="25" name="TextBox 24">
              <a:extLst>
                <a:ext uri="{FF2B5EF4-FFF2-40B4-BE49-F238E27FC236}">
                  <a16:creationId xmlns:a16="http://schemas.microsoft.com/office/drawing/2014/main" id="{6D0CA5B3-7661-4DB5-B5AB-9D3EC50E8D51}"/>
                </a:ext>
              </a:extLst>
            </p:cNvPr>
            <p:cNvSpPr txBox="1"/>
            <p:nvPr/>
          </p:nvSpPr>
          <p:spPr>
            <a:xfrm>
              <a:off x="3585564" y="2730664"/>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04</a:t>
              </a:r>
              <a:endParaRPr lang="en-US" sz="3199">
                <a:solidFill>
                  <a:schemeClr val="bg2"/>
                </a:solidFill>
              </a:endParaRPr>
            </a:p>
          </p:txBody>
        </p:sp>
      </p:grpSp>
      <p:grpSp>
        <p:nvGrpSpPr>
          <p:cNvPr id="27" name="Group 26">
            <a:extLst>
              <a:ext uri="{FF2B5EF4-FFF2-40B4-BE49-F238E27FC236}">
                <a16:creationId xmlns:a16="http://schemas.microsoft.com/office/drawing/2014/main" id="{61EC9CC9-440B-48B5-BD18-A9340CFB821C}"/>
              </a:ext>
            </a:extLst>
          </p:cNvPr>
          <p:cNvGrpSpPr/>
          <p:nvPr/>
        </p:nvGrpSpPr>
        <p:grpSpPr>
          <a:xfrm>
            <a:off x="880356" y="4310929"/>
            <a:ext cx="6865502" cy="872090"/>
            <a:chOff x="660267" y="3689543"/>
            <a:chExt cx="4365798" cy="654067"/>
          </a:xfrm>
        </p:grpSpPr>
        <p:grpSp>
          <p:nvGrpSpPr>
            <p:cNvPr id="28" name="Group 27">
              <a:extLst>
                <a:ext uri="{FF2B5EF4-FFF2-40B4-BE49-F238E27FC236}">
                  <a16:creationId xmlns:a16="http://schemas.microsoft.com/office/drawing/2014/main" id="{9AD66C87-B37A-4D8C-B4B4-AF945616AA1C}"/>
                </a:ext>
              </a:extLst>
            </p:cNvPr>
            <p:cNvGrpSpPr/>
            <p:nvPr/>
          </p:nvGrpSpPr>
          <p:grpSpPr>
            <a:xfrm>
              <a:off x="660267" y="3689543"/>
              <a:ext cx="4365798" cy="654067"/>
              <a:chOff x="660267" y="3689543"/>
              <a:chExt cx="4365798" cy="654067"/>
            </a:xfrm>
          </p:grpSpPr>
          <p:sp>
            <p:nvSpPr>
              <p:cNvPr id="30" name="Rounded Rectangle 1">
                <a:extLst>
                  <a:ext uri="{FF2B5EF4-FFF2-40B4-BE49-F238E27FC236}">
                    <a16:creationId xmlns:a16="http://schemas.microsoft.com/office/drawing/2014/main" id="{53A45C96-0625-4581-B7E8-346AE94E2F7A}"/>
                  </a:ext>
                </a:extLst>
              </p:cNvPr>
              <p:cNvSpPr/>
              <p:nvPr/>
            </p:nvSpPr>
            <p:spPr>
              <a:xfrm>
                <a:off x="660267" y="3742467"/>
                <a:ext cx="4365798" cy="601143"/>
              </a:xfrm>
              <a:prstGeom prst="roundRect">
                <a:avLst>
                  <a:gd name="adj" fmla="val 596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sp>
            <p:nvSpPr>
              <p:cNvPr id="31" name="TextBox 30">
                <a:extLst>
                  <a:ext uri="{FF2B5EF4-FFF2-40B4-BE49-F238E27FC236}">
                    <a16:creationId xmlns:a16="http://schemas.microsoft.com/office/drawing/2014/main" id="{905540CD-199C-4CEA-9888-98F0B59462D6}"/>
                  </a:ext>
                </a:extLst>
              </p:cNvPr>
              <p:cNvSpPr txBox="1"/>
              <p:nvPr/>
            </p:nvSpPr>
            <p:spPr>
              <a:xfrm>
                <a:off x="1649172" y="3777201"/>
                <a:ext cx="3376893" cy="447335"/>
              </a:xfrm>
              <a:prstGeom prst="rect">
                <a:avLst/>
              </a:prstGeom>
              <a:noFill/>
            </p:spPr>
            <p:txBody>
              <a:bodyPr wrap="square" lIns="121891" tIns="60945" rIns="121891" bIns="60945" rtlCol="0">
                <a:noAutofit/>
              </a:bodyPr>
              <a:lstStyle/>
              <a:p>
                <a:pPr>
                  <a:defRPr/>
                </a:pPr>
                <a:r>
                  <a:rPr lang="en-US" sz="2099">
                    <a:solidFill>
                      <a:schemeClr val="bg2"/>
                    </a:solidFill>
                    <a:cs typeface="Calibri"/>
                  </a:rPr>
                  <a:t>Understand the internal UCSF process for Other Support</a:t>
                </a:r>
              </a:p>
            </p:txBody>
          </p:sp>
          <p:sp>
            <p:nvSpPr>
              <p:cNvPr id="32" name="TextBox 31">
                <a:extLst>
                  <a:ext uri="{FF2B5EF4-FFF2-40B4-BE49-F238E27FC236}">
                    <a16:creationId xmlns:a16="http://schemas.microsoft.com/office/drawing/2014/main" id="{95B09335-BD38-40FB-8D2A-918CA21EFB4E}"/>
                  </a:ext>
                </a:extLst>
              </p:cNvPr>
              <p:cNvSpPr txBox="1"/>
              <p:nvPr/>
            </p:nvSpPr>
            <p:spPr>
              <a:xfrm>
                <a:off x="873041" y="3689543"/>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05</a:t>
                </a:r>
                <a:endParaRPr lang="en-US" sz="3199">
                  <a:solidFill>
                    <a:schemeClr val="bg2"/>
                  </a:solidFill>
                </a:endParaRPr>
              </a:p>
            </p:txBody>
          </p:sp>
        </p:grpSp>
        <p:cxnSp>
          <p:nvCxnSpPr>
            <p:cNvPr id="29" name="Straight Connector 28">
              <a:extLst>
                <a:ext uri="{FF2B5EF4-FFF2-40B4-BE49-F238E27FC236}">
                  <a16:creationId xmlns:a16="http://schemas.microsoft.com/office/drawing/2014/main" id="{FBA5B6AC-C4E6-4566-9E93-633D5B01FA07}"/>
                </a:ext>
              </a:extLst>
            </p:cNvPr>
            <p:cNvCxnSpPr/>
            <p:nvPr/>
          </p:nvCxnSpPr>
          <p:spPr>
            <a:xfrm>
              <a:off x="1515791" y="3892515"/>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84FDC37C-58F3-4F7F-A418-01F39B7B611A}"/>
              </a:ext>
            </a:extLst>
          </p:cNvPr>
          <p:cNvGrpSpPr/>
          <p:nvPr/>
        </p:nvGrpSpPr>
        <p:grpSpPr>
          <a:xfrm>
            <a:off x="7862121" y="4395297"/>
            <a:ext cx="3345936" cy="1733164"/>
            <a:chOff x="882556" y="2993641"/>
            <a:chExt cx="4283916" cy="1940537"/>
          </a:xfrm>
        </p:grpSpPr>
        <p:sp>
          <p:nvSpPr>
            <p:cNvPr id="34" name="Rounded Rectangle 14">
              <a:extLst>
                <a:ext uri="{FF2B5EF4-FFF2-40B4-BE49-F238E27FC236}">
                  <a16:creationId xmlns:a16="http://schemas.microsoft.com/office/drawing/2014/main" id="{9346B397-750A-4DD2-A406-6B142F610589}"/>
                </a:ext>
              </a:extLst>
            </p:cNvPr>
            <p:cNvSpPr/>
            <p:nvPr/>
          </p:nvSpPr>
          <p:spPr>
            <a:xfrm>
              <a:off x="882556" y="2993641"/>
              <a:ext cx="4107221" cy="1940537"/>
            </a:xfrm>
            <a:prstGeom prst="roundRect">
              <a:avLst>
                <a:gd name="adj" fmla="val 4926"/>
              </a:avLst>
            </a:prstGeom>
            <a:solidFill>
              <a:schemeClr val="accent5">
                <a:lumMod val="90000"/>
              </a:schemeClr>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35" name="Straight Connector 34">
              <a:extLst>
                <a:ext uri="{FF2B5EF4-FFF2-40B4-BE49-F238E27FC236}">
                  <a16:creationId xmlns:a16="http://schemas.microsoft.com/office/drawing/2014/main" id="{C58E77B8-DC86-4B62-BAF5-D09FBA5934ED}"/>
                </a:ext>
              </a:extLst>
            </p:cNvPr>
            <p:cNvCxnSpPr/>
            <p:nvPr/>
          </p:nvCxnSpPr>
          <p:spPr>
            <a:xfrm>
              <a:off x="1279021"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5E380E2-2AB4-448D-8289-C5FF0498507B}"/>
                </a:ext>
              </a:extLst>
            </p:cNvPr>
            <p:cNvSpPr txBox="1"/>
            <p:nvPr/>
          </p:nvSpPr>
          <p:spPr>
            <a:xfrm>
              <a:off x="1467420" y="3748865"/>
              <a:ext cx="3699052" cy="1049833"/>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how to access NIH and OSR resources</a:t>
              </a:r>
            </a:p>
            <a:p>
              <a:pPr>
                <a:defRPr/>
              </a:pPr>
              <a:endParaRPr lang="en-US" sz="2099">
                <a:solidFill>
                  <a:schemeClr val="bg2"/>
                </a:solidFill>
                <a:cs typeface="Calibri"/>
              </a:endParaRPr>
            </a:p>
          </p:txBody>
        </p:sp>
        <p:sp>
          <p:nvSpPr>
            <p:cNvPr id="37" name="TextBox 36">
              <a:extLst>
                <a:ext uri="{FF2B5EF4-FFF2-40B4-BE49-F238E27FC236}">
                  <a16:creationId xmlns:a16="http://schemas.microsoft.com/office/drawing/2014/main" id="{4A0AA891-C37C-4837-99A8-83D120546FC5}"/>
                </a:ext>
              </a:extLst>
            </p:cNvPr>
            <p:cNvSpPr txBox="1"/>
            <p:nvPr/>
          </p:nvSpPr>
          <p:spPr>
            <a:xfrm>
              <a:off x="1135236" y="3042001"/>
              <a:ext cx="990502" cy="572562"/>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07</a:t>
              </a:r>
              <a:endParaRPr lang="en-US" sz="3199">
                <a:solidFill>
                  <a:schemeClr val="bg2"/>
                </a:solidFill>
              </a:endParaRPr>
            </a:p>
          </p:txBody>
        </p:sp>
      </p:grpSp>
      <p:grpSp>
        <p:nvGrpSpPr>
          <p:cNvPr id="38" name="Group 37">
            <a:extLst>
              <a:ext uri="{FF2B5EF4-FFF2-40B4-BE49-F238E27FC236}">
                <a16:creationId xmlns:a16="http://schemas.microsoft.com/office/drawing/2014/main" id="{8BF02CC2-8BCA-4A14-A47E-B89A5C06331D}"/>
              </a:ext>
            </a:extLst>
          </p:cNvPr>
          <p:cNvGrpSpPr/>
          <p:nvPr/>
        </p:nvGrpSpPr>
        <p:grpSpPr>
          <a:xfrm>
            <a:off x="900361" y="5270239"/>
            <a:ext cx="6845498" cy="858221"/>
            <a:chOff x="660269" y="3599599"/>
            <a:chExt cx="4365799" cy="763261"/>
          </a:xfrm>
        </p:grpSpPr>
        <p:grpSp>
          <p:nvGrpSpPr>
            <p:cNvPr id="39" name="Group 38">
              <a:extLst>
                <a:ext uri="{FF2B5EF4-FFF2-40B4-BE49-F238E27FC236}">
                  <a16:creationId xmlns:a16="http://schemas.microsoft.com/office/drawing/2014/main" id="{443399E3-9DEF-472E-A6C8-A7EEF243A19B}"/>
                </a:ext>
              </a:extLst>
            </p:cNvPr>
            <p:cNvGrpSpPr/>
            <p:nvPr/>
          </p:nvGrpSpPr>
          <p:grpSpPr>
            <a:xfrm>
              <a:off x="660269" y="3599599"/>
              <a:ext cx="4365799" cy="763261"/>
              <a:chOff x="660269" y="3599599"/>
              <a:chExt cx="4365799" cy="763261"/>
            </a:xfrm>
          </p:grpSpPr>
          <p:sp>
            <p:nvSpPr>
              <p:cNvPr id="41" name="Rounded Rectangle 1">
                <a:extLst>
                  <a:ext uri="{FF2B5EF4-FFF2-40B4-BE49-F238E27FC236}">
                    <a16:creationId xmlns:a16="http://schemas.microsoft.com/office/drawing/2014/main" id="{27F9F04E-0CF1-4083-BED1-A80653EEB9D7}"/>
                  </a:ext>
                </a:extLst>
              </p:cNvPr>
              <p:cNvSpPr/>
              <p:nvPr/>
            </p:nvSpPr>
            <p:spPr>
              <a:xfrm>
                <a:off x="660269" y="3599599"/>
                <a:ext cx="4365798" cy="763261"/>
              </a:xfrm>
              <a:prstGeom prst="roundRect">
                <a:avLst>
                  <a:gd name="adj" fmla="val 5963"/>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sp>
            <p:nvSpPr>
              <p:cNvPr id="42" name="TextBox 41">
                <a:extLst>
                  <a:ext uri="{FF2B5EF4-FFF2-40B4-BE49-F238E27FC236}">
                    <a16:creationId xmlns:a16="http://schemas.microsoft.com/office/drawing/2014/main" id="{696C1955-464C-46AB-8218-87695A542BA2}"/>
                  </a:ext>
                </a:extLst>
              </p:cNvPr>
              <p:cNvSpPr txBox="1"/>
              <p:nvPr/>
            </p:nvSpPr>
            <p:spPr>
              <a:xfrm>
                <a:off x="1649175" y="3679592"/>
                <a:ext cx="3376893" cy="637715"/>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that the PI and all other Senior/Key Personnel must sign their OS</a:t>
                </a:r>
              </a:p>
            </p:txBody>
          </p:sp>
          <p:sp>
            <p:nvSpPr>
              <p:cNvPr id="43" name="TextBox 42">
                <a:extLst>
                  <a:ext uri="{FF2B5EF4-FFF2-40B4-BE49-F238E27FC236}">
                    <a16:creationId xmlns:a16="http://schemas.microsoft.com/office/drawing/2014/main" id="{B3D6E9DF-1738-4ED3-BFE2-B54C993CBBD5}"/>
                  </a:ext>
                </a:extLst>
              </p:cNvPr>
              <p:cNvSpPr txBox="1"/>
              <p:nvPr/>
            </p:nvSpPr>
            <p:spPr>
              <a:xfrm>
                <a:off x="873983" y="3635869"/>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06</a:t>
                </a:r>
                <a:endParaRPr lang="en-US" sz="3199">
                  <a:solidFill>
                    <a:schemeClr val="bg2"/>
                  </a:solidFill>
                </a:endParaRPr>
              </a:p>
            </p:txBody>
          </p:sp>
        </p:grpSp>
        <p:cxnSp>
          <p:nvCxnSpPr>
            <p:cNvPr id="40" name="Straight Connector 39">
              <a:extLst>
                <a:ext uri="{FF2B5EF4-FFF2-40B4-BE49-F238E27FC236}">
                  <a16:creationId xmlns:a16="http://schemas.microsoft.com/office/drawing/2014/main" id="{06F268BA-B3C5-4A6C-A81D-6346DBDDD6DA}"/>
                </a:ext>
              </a:extLst>
            </p:cNvPr>
            <p:cNvCxnSpPr/>
            <p:nvPr/>
          </p:nvCxnSpPr>
          <p:spPr>
            <a:xfrm>
              <a:off x="1515791" y="3816316"/>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92807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1879C36D-6313-43FE-9FF0-6AAE809E0063}"/>
              </a:ext>
            </a:extLst>
          </p:cNvPr>
          <p:cNvSpPr>
            <a:spLocks noGrp="1"/>
          </p:cNvSpPr>
          <p:nvPr>
            <p:ph type="ftr" sz="quarter" idx="12"/>
          </p:nvPr>
        </p:nvSpPr>
        <p:spPr>
          <a:xfrm>
            <a:off x="730871" y="6470130"/>
            <a:ext cx="5747876" cy="137980"/>
          </a:xfrm>
        </p:spPr>
        <p:txBody>
          <a:bodyPr/>
          <a:lstStyle/>
          <a:p>
            <a:pPr>
              <a:spcAft>
                <a:spcPts val="600"/>
              </a:spcAft>
            </a:pPr>
            <a:r>
              <a:rPr lang="en-US"/>
              <a:t>NIH Biosketch and Other Support Updates</a:t>
            </a:r>
          </a:p>
        </p:txBody>
      </p:sp>
      <p:sp>
        <p:nvSpPr>
          <p:cNvPr id="15" name="Slide Number Placeholder 2">
            <a:extLst>
              <a:ext uri="{FF2B5EF4-FFF2-40B4-BE49-F238E27FC236}">
                <a16:creationId xmlns:a16="http://schemas.microsoft.com/office/drawing/2014/main" id="{9AA4DC5B-CED6-4A57-BF8E-F07CA81B0D20}"/>
              </a:ext>
            </a:extLst>
          </p:cNvPr>
          <p:cNvSpPr>
            <a:spLocks noGrp="1"/>
          </p:cNvSpPr>
          <p:nvPr>
            <p:ph type="sldNum" sz="quarter" idx="13"/>
          </p:nvPr>
        </p:nvSpPr>
        <p:spPr>
          <a:xfrm>
            <a:off x="362812" y="6453507"/>
            <a:ext cx="328081" cy="155233"/>
          </a:xfrm>
        </p:spPr>
        <p:txBody>
          <a:bodyPr/>
          <a:lstStyle/>
          <a:p>
            <a:pPr>
              <a:spcAft>
                <a:spcPts val="600"/>
              </a:spcAft>
            </a:pPr>
            <a:fld id="{7BCC8D0D-EAEC-449D-9161-023DFF90F2E2}" type="slidenum">
              <a:rPr lang="en-US" smtClean="0"/>
              <a:pPr>
                <a:spcAft>
                  <a:spcPts val="600"/>
                </a:spcAft>
              </a:pPr>
              <a:t>30</a:t>
            </a:fld>
            <a:endParaRPr lang="en-US"/>
          </a:p>
        </p:txBody>
      </p:sp>
      <p:sp>
        <p:nvSpPr>
          <p:cNvPr id="17" name="Title 3">
            <a:extLst>
              <a:ext uri="{FF2B5EF4-FFF2-40B4-BE49-F238E27FC236}">
                <a16:creationId xmlns:a16="http://schemas.microsoft.com/office/drawing/2014/main" id="{15A8CE16-1B97-464D-9838-9E6574CADF7D}"/>
              </a:ext>
            </a:extLst>
          </p:cNvPr>
          <p:cNvSpPr>
            <a:spLocks noGrp="1"/>
          </p:cNvSpPr>
          <p:nvPr>
            <p:ph type="title"/>
          </p:nvPr>
        </p:nvSpPr>
        <p:spPr>
          <a:xfrm>
            <a:off x="604780" y="425003"/>
            <a:ext cx="10898107" cy="611449"/>
          </a:xfrm>
          <a:solidFill>
            <a:schemeClr val="accent1"/>
          </a:solidFill>
        </p:spPr>
        <p:txBody>
          <a:bodyPr/>
          <a:lstStyle/>
          <a:p>
            <a:r>
              <a:rPr lang="en-US">
                <a:solidFill>
                  <a:schemeClr val="bg2"/>
                </a:solidFill>
              </a:rPr>
              <a:t>In-Kind Contribution Section</a:t>
            </a:r>
          </a:p>
        </p:txBody>
      </p:sp>
      <p:pic>
        <p:nvPicPr>
          <p:cNvPr id="8" name="Content Placeholder 7" descr="Confused person">
            <a:extLst>
              <a:ext uri="{FF2B5EF4-FFF2-40B4-BE49-F238E27FC236}">
                <a16:creationId xmlns:a16="http://schemas.microsoft.com/office/drawing/2014/main" id="{21A81461-E0D8-4EA8-A68C-F0656B19EE63}"/>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tretch>
            <a:fillRect/>
          </a:stretch>
        </p:blipFill>
        <p:spPr>
          <a:xfrm>
            <a:off x="1258405" y="1894327"/>
            <a:ext cx="3804111" cy="3804111"/>
          </a:xfrm>
        </p:spPr>
      </p:pic>
      <p:sp>
        <p:nvSpPr>
          <p:cNvPr id="21" name="Content Placeholder 6">
            <a:extLst>
              <a:ext uri="{FF2B5EF4-FFF2-40B4-BE49-F238E27FC236}">
                <a16:creationId xmlns:a16="http://schemas.microsoft.com/office/drawing/2014/main" id="{C22DB4A3-3E99-4B31-9426-C5D12A8D5108}"/>
              </a:ext>
            </a:extLst>
          </p:cNvPr>
          <p:cNvSpPr>
            <a:spLocks noGrp="1"/>
          </p:cNvSpPr>
          <p:nvPr>
            <p:ph sz="quarter" idx="19"/>
          </p:nvPr>
        </p:nvSpPr>
        <p:spPr>
          <a:xfrm>
            <a:off x="6387182" y="1894327"/>
            <a:ext cx="5102453" cy="3804111"/>
          </a:xfrm>
        </p:spPr>
        <p:txBody>
          <a:bodyPr/>
          <a:lstStyle/>
          <a:p>
            <a:pPr marL="0" indent="0">
              <a:buNone/>
            </a:pPr>
            <a:r>
              <a:rPr lang="en-US" sz="2400"/>
              <a:t>External Resources with no dollar amount: </a:t>
            </a:r>
          </a:p>
          <a:p>
            <a:r>
              <a:rPr lang="en-US" sz="2400"/>
              <a:t>office/laboratory space </a:t>
            </a:r>
          </a:p>
          <a:p>
            <a:r>
              <a:rPr lang="en-US" sz="2400"/>
              <a:t>equipment</a:t>
            </a:r>
          </a:p>
          <a:p>
            <a:r>
              <a:rPr lang="en-US" sz="2400"/>
              <a:t>supplies</a:t>
            </a:r>
          </a:p>
          <a:p>
            <a:r>
              <a:rPr lang="en-US" sz="2400"/>
              <a:t>materials (data, samples, etc.)</a:t>
            </a:r>
          </a:p>
          <a:p>
            <a:r>
              <a:rPr lang="en-US" sz="2400"/>
              <a:t>employees – including visiting scholars/students working in lab supported by a domestic or foreign entity</a:t>
            </a:r>
          </a:p>
          <a:p>
            <a:endParaRPr lang="en-US"/>
          </a:p>
        </p:txBody>
      </p:sp>
    </p:spTree>
    <p:custDataLst>
      <p:tags r:id="rId1"/>
    </p:custDataLst>
    <p:extLst>
      <p:ext uri="{BB962C8B-B14F-4D97-AF65-F5344CB8AC3E}">
        <p14:creationId xmlns:p14="http://schemas.microsoft.com/office/powerpoint/2010/main" val="2522211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593B7F-DAF0-4A90-BFE0-81114F1E8B66}"/>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2B929780-C6AF-4577-94EA-765D92DDD0E9}"/>
              </a:ext>
            </a:extLst>
          </p:cNvPr>
          <p:cNvSpPr>
            <a:spLocks noGrp="1"/>
          </p:cNvSpPr>
          <p:nvPr>
            <p:ph type="sldNum" sz="quarter" idx="13"/>
          </p:nvPr>
        </p:nvSpPr>
        <p:spPr/>
        <p:txBody>
          <a:bodyPr/>
          <a:lstStyle/>
          <a:p>
            <a:fld id="{7BCC8D0D-EAEC-449D-9161-023DFF90F2E2}" type="slidenum">
              <a:rPr lang="en-US" smtClean="0"/>
              <a:pPr/>
              <a:t>31</a:t>
            </a:fld>
            <a:endParaRPr lang="en-US"/>
          </a:p>
        </p:txBody>
      </p:sp>
      <p:sp>
        <p:nvSpPr>
          <p:cNvPr id="4" name="Title 3">
            <a:extLst>
              <a:ext uri="{FF2B5EF4-FFF2-40B4-BE49-F238E27FC236}">
                <a16:creationId xmlns:a16="http://schemas.microsoft.com/office/drawing/2014/main" id="{9AEB93A0-1A3F-4682-9926-A0739CF81D39}"/>
              </a:ext>
            </a:extLst>
          </p:cNvPr>
          <p:cNvSpPr>
            <a:spLocks noGrp="1"/>
          </p:cNvSpPr>
          <p:nvPr>
            <p:ph type="title"/>
          </p:nvPr>
        </p:nvSpPr>
        <p:spPr>
          <a:solidFill>
            <a:schemeClr val="accent1"/>
          </a:solidFill>
        </p:spPr>
        <p:txBody>
          <a:bodyPr/>
          <a:lstStyle/>
          <a:p>
            <a:r>
              <a:rPr lang="en-US">
                <a:solidFill>
                  <a:schemeClr val="bg2"/>
                </a:solidFill>
              </a:rPr>
              <a:t>In-Kind Contribution Section</a:t>
            </a:r>
          </a:p>
        </p:txBody>
      </p:sp>
      <p:sp>
        <p:nvSpPr>
          <p:cNvPr id="5" name="Text Placeholder 4">
            <a:extLst>
              <a:ext uri="{FF2B5EF4-FFF2-40B4-BE49-F238E27FC236}">
                <a16:creationId xmlns:a16="http://schemas.microsoft.com/office/drawing/2014/main" id="{457624C5-A1A9-449E-9F70-5B87EA3FF544}"/>
              </a:ext>
            </a:extLst>
          </p:cNvPr>
          <p:cNvSpPr>
            <a:spLocks noGrp="1"/>
          </p:cNvSpPr>
          <p:nvPr>
            <p:ph type="body" sz="quarter" idx="15"/>
          </p:nvPr>
        </p:nvSpPr>
        <p:spPr/>
        <p:txBody>
          <a:bodyPr/>
          <a:lstStyle/>
          <a:p>
            <a:endParaRPr lang="en-US"/>
          </a:p>
        </p:txBody>
      </p:sp>
      <p:sp>
        <p:nvSpPr>
          <p:cNvPr id="8" name="Freeform: Shape 7">
            <a:extLst>
              <a:ext uri="{FF2B5EF4-FFF2-40B4-BE49-F238E27FC236}">
                <a16:creationId xmlns:a16="http://schemas.microsoft.com/office/drawing/2014/main" id="{AD8448B9-72B0-490F-BE70-C2CD262A04B1}"/>
              </a:ext>
            </a:extLst>
          </p:cNvPr>
          <p:cNvSpPr/>
          <p:nvPr/>
        </p:nvSpPr>
        <p:spPr>
          <a:xfrm>
            <a:off x="1627001" y="1867272"/>
            <a:ext cx="3611562" cy="1805781"/>
          </a:xfrm>
          <a:custGeom>
            <a:avLst/>
            <a:gdLst>
              <a:gd name="connsiteX0" fmla="*/ 0 w 3611562"/>
              <a:gd name="connsiteY0" fmla="*/ 180578 h 1805781"/>
              <a:gd name="connsiteX1" fmla="*/ 180578 w 3611562"/>
              <a:gd name="connsiteY1" fmla="*/ 0 h 1805781"/>
              <a:gd name="connsiteX2" fmla="*/ 3430984 w 3611562"/>
              <a:gd name="connsiteY2" fmla="*/ 0 h 1805781"/>
              <a:gd name="connsiteX3" fmla="*/ 3611562 w 3611562"/>
              <a:gd name="connsiteY3" fmla="*/ 180578 h 1805781"/>
              <a:gd name="connsiteX4" fmla="*/ 3611562 w 3611562"/>
              <a:gd name="connsiteY4" fmla="*/ 1625203 h 1805781"/>
              <a:gd name="connsiteX5" fmla="*/ 3430984 w 3611562"/>
              <a:gd name="connsiteY5" fmla="*/ 1805781 h 1805781"/>
              <a:gd name="connsiteX6" fmla="*/ 180578 w 3611562"/>
              <a:gd name="connsiteY6" fmla="*/ 1805781 h 1805781"/>
              <a:gd name="connsiteX7" fmla="*/ 0 w 3611562"/>
              <a:gd name="connsiteY7" fmla="*/ 1625203 h 1805781"/>
              <a:gd name="connsiteX8" fmla="*/ 0 w 3611562"/>
              <a:gd name="connsiteY8" fmla="*/ 180578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562" h="1805781">
                <a:moveTo>
                  <a:pt x="0" y="180578"/>
                </a:moveTo>
                <a:cubicBezTo>
                  <a:pt x="0" y="80848"/>
                  <a:pt x="80848" y="0"/>
                  <a:pt x="180578" y="0"/>
                </a:cubicBezTo>
                <a:lnTo>
                  <a:pt x="3430984" y="0"/>
                </a:lnTo>
                <a:cubicBezTo>
                  <a:pt x="3530714" y="0"/>
                  <a:pt x="3611562" y="80848"/>
                  <a:pt x="3611562" y="180578"/>
                </a:cubicBezTo>
                <a:lnTo>
                  <a:pt x="3611562" y="1625203"/>
                </a:lnTo>
                <a:cubicBezTo>
                  <a:pt x="3611562" y="1724933"/>
                  <a:pt x="3530714" y="1805781"/>
                  <a:pt x="3430984" y="1805781"/>
                </a:cubicBezTo>
                <a:lnTo>
                  <a:pt x="180578" y="1805781"/>
                </a:lnTo>
                <a:cubicBezTo>
                  <a:pt x="80848" y="1805781"/>
                  <a:pt x="0" y="1724933"/>
                  <a:pt x="0" y="1625203"/>
                </a:cubicBezTo>
                <a:lnTo>
                  <a:pt x="0" y="180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755" tIns="94800" rIns="115755" bIns="94800" numCol="1" spcCol="1270" anchor="ctr" anchorCtr="0">
            <a:noAutofit/>
          </a:bodyPr>
          <a:lstStyle/>
          <a:p>
            <a:pPr marL="0" lvl="0" indent="0" algn="ctr" defTabSz="1466850">
              <a:lnSpc>
                <a:spcPct val="90000"/>
              </a:lnSpc>
              <a:spcBef>
                <a:spcPct val="0"/>
              </a:spcBef>
              <a:spcAft>
                <a:spcPct val="35000"/>
              </a:spcAft>
              <a:buNone/>
            </a:pPr>
            <a:r>
              <a:rPr lang="en-US" sz="3300" kern="1200"/>
              <a:t>Intended for use on the project being proposed</a:t>
            </a:r>
          </a:p>
        </p:txBody>
      </p:sp>
      <p:grpSp>
        <p:nvGrpSpPr>
          <p:cNvPr id="6" name="Group 5">
            <a:extLst>
              <a:ext uri="{FF2B5EF4-FFF2-40B4-BE49-F238E27FC236}">
                <a16:creationId xmlns:a16="http://schemas.microsoft.com/office/drawing/2014/main" id="{04B0C287-57C2-4A07-9C18-66F642CE543A}"/>
              </a:ext>
            </a:extLst>
          </p:cNvPr>
          <p:cNvGrpSpPr/>
          <p:nvPr/>
        </p:nvGrpSpPr>
        <p:grpSpPr>
          <a:xfrm>
            <a:off x="1988157" y="3673053"/>
            <a:ext cx="3250405" cy="2257227"/>
            <a:chOff x="1988157" y="3673053"/>
            <a:chExt cx="3250405" cy="2257227"/>
          </a:xfrm>
        </p:grpSpPr>
        <p:sp>
          <p:nvSpPr>
            <p:cNvPr id="9" name="Freeform: Shape 8">
              <a:extLst>
                <a:ext uri="{FF2B5EF4-FFF2-40B4-BE49-F238E27FC236}">
                  <a16:creationId xmlns:a16="http://schemas.microsoft.com/office/drawing/2014/main" id="{E89ACF00-0764-43C2-8EF7-7B11EC65DB79}"/>
                </a:ext>
              </a:extLst>
            </p:cNvPr>
            <p:cNvSpPr/>
            <p:nvPr/>
          </p:nvSpPr>
          <p:spPr>
            <a:xfrm>
              <a:off x="1988157" y="3673053"/>
              <a:ext cx="361156" cy="1354335"/>
            </a:xfrm>
            <a:custGeom>
              <a:avLst/>
              <a:gdLst/>
              <a:ahLst/>
              <a:cxnLst/>
              <a:rect l="0" t="0" r="0" b="0"/>
              <a:pathLst>
                <a:path>
                  <a:moveTo>
                    <a:pt x="0" y="0"/>
                  </a:moveTo>
                  <a:lnTo>
                    <a:pt x="0" y="1354335"/>
                  </a:lnTo>
                  <a:lnTo>
                    <a:pt x="361156" y="135433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D509BBED-865C-492B-8790-4E5364FB992C}"/>
                </a:ext>
              </a:extLst>
            </p:cNvPr>
            <p:cNvSpPr/>
            <p:nvPr/>
          </p:nvSpPr>
          <p:spPr>
            <a:xfrm>
              <a:off x="2349313" y="4124499"/>
              <a:ext cx="2889249" cy="1805781"/>
            </a:xfrm>
            <a:custGeom>
              <a:avLst/>
              <a:gdLst>
                <a:gd name="connsiteX0" fmla="*/ 0 w 2889249"/>
                <a:gd name="connsiteY0" fmla="*/ 180578 h 1805781"/>
                <a:gd name="connsiteX1" fmla="*/ 180578 w 2889249"/>
                <a:gd name="connsiteY1" fmla="*/ 0 h 1805781"/>
                <a:gd name="connsiteX2" fmla="*/ 2708671 w 2889249"/>
                <a:gd name="connsiteY2" fmla="*/ 0 h 1805781"/>
                <a:gd name="connsiteX3" fmla="*/ 2889249 w 2889249"/>
                <a:gd name="connsiteY3" fmla="*/ 180578 h 1805781"/>
                <a:gd name="connsiteX4" fmla="*/ 2889249 w 2889249"/>
                <a:gd name="connsiteY4" fmla="*/ 1625203 h 1805781"/>
                <a:gd name="connsiteX5" fmla="*/ 2708671 w 2889249"/>
                <a:gd name="connsiteY5" fmla="*/ 1805781 h 1805781"/>
                <a:gd name="connsiteX6" fmla="*/ 180578 w 2889249"/>
                <a:gd name="connsiteY6" fmla="*/ 1805781 h 1805781"/>
                <a:gd name="connsiteX7" fmla="*/ 0 w 2889249"/>
                <a:gd name="connsiteY7" fmla="*/ 1625203 h 1805781"/>
                <a:gd name="connsiteX8" fmla="*/ 0 w 2889249"/>
                <a:gd name="connsiteY8" fmla="*/ 180578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249" h="1805781">
                  <a:moveTo>
                    <a:pt x="0" y="180578"/>
                  </a:moveTo>
                  <a:cubicBezTo>
                    <a:pt x="0" y="80848"/>
                    <a:pt x="80848" y="0"/>
                    <a:pt x="180578" y="0"/>
                  </a:cubicBezTo>
                  <a:lnTo>
                    <a:pt x="2708671" y="0"/>
                  </a:lnTo>
                  <a:cubicBezTo>
                    <a:pt x="2808401" y="0"/>
                    <a:pt x="2889249" y="80848"/>
                    <a:pt x="2889249" y="180578"/>
                  </a:cubicBezTo>
                  <a:lnTo>
                    <a:pt x="2889249" y="1625203"/>
                  </a:lnTo>
                  <a:cubicBezTo>
                    <a:pt x="2889249" y="1724933"/>
                    <a:pt x="2808401" y="1805781"/>
                    <a:pt x="2708671" y="1805781"/>
                  </a:cubicBezTo>
                  <a:lnTo>
                    <a:pt x="180578" y="1805781"/>
                  </a:lnTo>
                  <a:cubicBezTo>
                    <a:pt x="80848" y="1805781"/>
                    <a:pt x="0" y="1724933"/>
                    <a:pt x="0" y="1625203"/>
                  </a:cubicBezTo>
                  <a:lnTo>
                    <a:pt x="0" y="1805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10" tIns="83370" rIns="98610" bIns="83370" numCol="1" spcCol="1270" anchor="ctr" anchorCtr="0">
              <a:noAutofit/>
            </a:bodyPr>
            <a:lstStyle/>
            <a:p>
              <a:pPr marL="0" lvl="0" indent="0" algn="ctr" defTabSz="1066800">
                <a:lnSpc>
                  <a:spcPct val="90000"/>
                </a:lnSpc>
                <a:spcBef>
                  <a:spcPct val="0"/>
                </a:spcBef>
                <a:spcAft>
                  <a:spcPct val="35000"/>
                </a:spcAft>
                <a:buNone/>
              </a:pPr>
              <a:r>
                <a:rPr lang="en-US" sz="2400" kern="1200"/>
                <a:t>Part of the Facilities and Other Resources or Equipment section of the application. </a:t>
              </a:r>
            </a:p>
          </p:txBody>
        </p:sp>
      </p:grpSp>
      <p:sp>
        <p:nvSpPr>
          <p:cNvPr id="11" name="Freeform: Shape 10">
            <a:extLst>
              <a:ext uri="{FF2B5EF4-FFF2-40B4-BE49-F238E27FC236}">
                <a16:creationId xmlns:a16="http://schemas.microsoft.com/office/drawing/2014/main" id="{3AC378E8-D483-4CBB-B281-94F9C7E6FABA}"/>
              </a:ext>
            </a:extLst>
          </p:cNvPr>
          <p:cNvSpPr/>
          <p:nvPr/>
        </p:nvSpPr>
        <p:spPr>
          <a:xfrm>
            <a:off x="6141454" y="1867272"/>
            <a:ext cx="3611562" cy="1805781"/>
          </a:xfrm>
          <a:custGeom>
            <a:avLst/>
            <a:gdLst>
              <a:gd name="connsiteX0" fmla="*/ 0 w 3611562"/>
              <a:gd name="connsiteY0" fmla="*/ 180578 h 1805781"/>
              <a:gd name="connsiteX1" fmla="*/ 180578 w 3611562"/>
              <a:gd name="connsiteY1" fmla="*/ 0 h 1805781"/>
              <a:gd name="connsiteX2" fmla="*/ 3430984 w 3611562"/>
              <a:gd name="connsiteY2" fmla="*/ 0 h 1805781"/>
              <a:gd name="connsiteX3" fmla="*/ 3611562 w 3611562"/>
              <a:gd name="connsiteY3" fmla="*/ 180578 h 1805781"/>
              <a:gd name="connsiteX4" fmla="*/ 3611562 w 3611562"/>
              <a:gd name="connsiteY4" fmla="*/ 1625203 h 1805781"/>
              <a:gd name="connsiteX5" fmla="*/ 3430984 w 3611562"/>
              <a:gd name="connsiteY5" fmla="*/ 1805781 h 1805781"/>
              <a:gd name="connsiteX6" fmla="*/ 180578 w 3611562"/>
              <a:gd name="connsiteY6" fmla="*/ 1805781 h 1805781"/>
              <a:gd name="connsiteX7" fmla="*/ 0 w 3611562"/>
              <a:gd name="connsiteY7" fmla="*/ 1625203 h 1805781"/>
              <a:gd name="connsiteX8" fmla="*/ 0 w 3611562"/>
              <a:gd name="connsiteY8" fmla="*/ 180578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562" h="1805781">
                <a:moveTo>
                  <a:pt x="0" y="180578"/>
                </a:moveTo>
                <a:cubicBezTo>
                  <a:pt x="0" y="80848"/>
                  <a:pt x="80848" y="0"/>
                  <a:pt x="180578" y="0"/>
                </a:cubicBezTo>
                <a:lnTo>
                  <a:pt x="3430984" y="0"/>
                </a:lnTo>
                <a:cubicBezTo>
                  <a:pt x="3530714" y="0"/>
                  <a:pt x="3611562" y="80848"/>
                  <a:pt x="3611562" y="180578"/>
                </a:cubicBezTo>
                <a:lnTo>
                  <a:pt x="3611562" y="1625203"/>
                </a:lnTo>
                <a:cubicBezTo>
                  <a:pt x="3611562" y="1724933"/>
                  <a:pt x="3530714" y="1805781"/>
                  <a:pt x="3430984" y="1805781"/>
                </a:cubicBezTo>
                <a:lnTo>
                  <a:pt x="180578" y="1805781"/>
                </a:lnTo>
                <a:cubicBezTo>
                  <a:pt x="80848" y="1805781"/>
                  <a:pt x="0" y="1724933"/>
                  <a:pt x="0" y="1625203"/>
                </a:cubicBezTo>
                <a:lnTo>
                  <a:pt x="0" y="1805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755" tIns="94800" rIns="115755" bIns="94800" numCol="1" spcCol="1270" anchor="ctr" anchorCtr="0">
            <a:noAutofit/>
          </a:bodyPr>
          <a:lstStyle/>
          <a:p>
            <a:pPr marL="0" lvl="0" indent="0" algn="ctr" defTabSz="1466850">
              <a:lnSpc>
                <a:spcPct val="90000"/>
              </a:lnSpc>
              <a:spcBef>
                <a:spcPct val="0"/>
              </a:spcBef>
              <a:spcAft>
                <a:spcPct val="35000"/>
              </a:spcAft>
              <a:buNone/>
            </a:pPr>
            <a:r>
              <a:rPr lang="en-US" sz="3300" kern="1200"/>
              <a:t>Not intended for use on the project being proposed</a:t>
            </a:r>
          </a:p>
        </p:txBody>
      </p:sp>
      <p:grpSp>
        <p:nvGrpSpPr>
          <p:cNvPr id="7" name="Group 6">
            <a:extLst>
              <a:ext uri="{FF2B5EF4-FFF2-40B4-BE49-F238E27FC236}">
                <a16:creationId xmlns:a16="http://schemas.microsoft.com/office/drawing/2014/main" id="{E394796E-BE86-45DD-B91B-D78CDD0B2434}"/>
              </a:ext>
            </a:extLst>
          </p:cNvPr>
          <p:cNvGrpSpPr/>
          <p:nvPr/>
        </p:nvGrpSpPr>
        <p:grpSpPr>
          <a:xfrm>
            <a:off x="6502610" y="3673053"/>
            <a:ext cx="3250405" cy="2257227"/>
            <a:chOff x="6502610" y="3673053"/>
            <a:chExt cx="3250405" cy="2257227"/>
          </a:xfrm>
        </p:grpSpPr>
        <p:sp>
          <p:nvSpPr>
            <p:cNvPr id="12" name="Freeform: Shape 11">
              <a:extLst>
                <a:ext uri="{FF2B5EF4-FFF2-40B4-BE49-F238E27FC236}">
                  <a16:creationId xmlns:a16="http://schemas.microsoft.com/office/drawing/2014/main" id="{42653078-7E75-4EBA-BE1C-4AF3E52C29DB}"/>
                </a:ext>
              </a:extLst>
            </p:cNvPr>
            <p:cNvSpPr/>
            <p:nvPr/>
          </p:nvSpPr>
          <p:spPr>
            <a:xfrm>
              <a:off x="6502610" y="3673053"/>
              <a:ext cx="361156" cy="1354335"/>
            </a:xfrm>
            <a:custGeom>
              <a:avLst/>
              <a:gdLst/>
              <a:ahLst/>
              <a:cxnLst/>
              <a:rect l="0" t="0" r="0" b="0"/>
              <a:pathLst>
                <a:path>
                  <a:moveTo>
                    <a:pt x="0" y="0"/>
                  </a:moveTo>
                  <a:lnTo>
                    <a:pt x="0" y="1354335"/>
                  </a:lnTo>
                  <a:lnTo>
                    <a:pt x="361156" y="135433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4A558A2B-4D27-46B5-AD2B-DD1EAF91F651}"/>
                </a:ext>
              </a:extLst>
            </p:cNvPr>
            <p:cNvSpPr/>
            <p:nvPr/>
          </p:nvSpPr>
          <p:spPr>
            <a:xfrm>
              <a:off x="6863766" y="4124499"/>
              <a:ext cx="2889249" cy="1805781"/>
            </a:xfrm>
            <a:custGeom>
              <a:avLst/>
              <a:gdLst>
                <a:gd name="connsiteX0" fmla="*/ 0 w 2889249"/>
                <a:gd name="connsiteY0" fmla="*/ 180578 h 1805781"/>
                <a:gd name="connsiteX1" fmla="*/ 180578 w 2889249"/>
                <a:gd name="connsiteY1" fmla="*/ 0 h 1805781"/>
                <a:gd name="connsiteX2" fmla="*/ 2708671 w 2889249"/>
                <a:gd name="connsiteY2" fmla="*/ 0 h 1805781"/>
                <a:gd name="connsiteX3" fmla="*/ 2889249 w 2889249"/>
                <a:gd name="connsiteY3" fmla="*/ 180578 h 1805781"/>
                <a:gd name="connsiteX4" fmla="*/ 2889249 w 2889249"/>
                <a:gd name="connsiteY4" fmla="*/ 1625203 h 1805781"/>
                <a:gd name="connsiteX5" fmla="*/ 2708671 w 2889249"/>
                <a:gd name="connsiteY5" fmla="*/ 1805781 h 1805781"/>
                <a:gd name="connsiteX6" fmla="*/ 180578 w 2889249"/>
                <a:gd name="connsiteY6" fmla="*/ 1805781 h 1805781"/>
                <a:gd name="connsiteX7" fmla="*/ 0 w 2889249"/>
                <a:gd name="connsiteY7" fmla="*/ 1625203 h 1805781"/>
                <a:gd name="connsiteX8" fmla="*/ 0 w 2889249"/>
                <a:gd name="connsiteY8" fmla="*/ 180578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249" h="1805781">
                  <a:moveTo>
                    <a:pt x="0" y="180578"/>
                  </a:moveTo>
                  <a:cubicBezTo>
                    <a:pt x="0" y="80848"/>
                    <a:pt x="80848" y="0"/>
                    <a:pt x="180578" y="0"/>
                  </a:cubicBezTo>
                  <a:lnTo>
                    <a:pt x="2708671" y="0"/>
                  </a:lnTo>
                  <a:cubicBezTo>
                    <a:pt x="2808401" y="0"/>
                    <a:pt x="2889249" y="80848"/>
                    <a:pt x="2889249" y="180578"/>
                  </a:cubicBezTo>
                  <a:lnTo>
                    <a:pt x="2889249" y="1625203"/>
                  </a:lnTo>
                  <a:cubicBezTo>
                    <a:pt x="2889249" y="1724933"/>
                    <a:pt x="2808401" y="1805781"/>
                    <a:pt x="2708671" y="1805781"/>
                  </a:cubicBezTo>
                  <a:lnTo>
                    <a:pt x="180578" y="1805781"/>
                  </a:lnTo>
                  <a:cubicBezTo>
                    <a:pt x="80848" y="1805781"/>
                    <a:pt x="0" y="1724933"/>
                    <a:pt x="0" y="1625203"/>
                  </a:cubicBezTo>
                  <a:lnTo>
                    <a:pt x="0" y="1805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10" tIns="83370" rIns="98610" bIns="83370" numCol="1" spcCol="1270" anchor="ctr" anchorCtr="0">
              <a:noAutofit/>
            </a:bodyPr>
            <a:lstStyle/>
            <a:p>
              <a:pPr marL="0" lvl="0" indent="0" algn="ctr" defTabSz="1066800">
                <a:lnSpc>
                  <a:spcPct val="90000"/>
                </a:lnSpc>
                <a:spcBef>
                  <a:spcPct val="0"/>
                </a:spcBef>
                <a:spcAft>
                  <a:spcPct val="35000"/>
                </a:spcAft>
                <a:buNone/>
              </a:pPr>
              <a:r>
                <a:rPr lang="en-US" sz="2400" kern="1200"/>
                <a:t>Reported in Other Support</a:t>
              </a:r>
            </a:p>
          </p:txBody>
        </p:sp>
      </p:grpSp>
    </p:spTree>
    <p:custDataLst>
      <p:tags r:id="rId1"/>
    </p:custDataLst>
    <p:extLst>
      <p:ext uri="{BB962C8B-B14F-4D97-AF65-F5344CB8AC3E}">
        <p14:creationId xmlns:p14="http://schemas.microsoft.com/office/powerpoint/2010/main" val="31933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16A0BA-5A41-460E-BE22-F072362C97A5}"/>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C97B9B6C-38DA-492F-9FF5-F17FCC06E6A9}"/>
              </a:ext>
            </a:extLst>
          </p:cNvPr>
          <p:cNvSpPr>
            <a:spLocks noGrp="1"/>
          </p:cNvSpPr>
          <p:nvPr>
            <p:ph type="sldNum" sz="quarter" idx="13"/>
          </p:nvPr>
        </p:nvSpPr>
        <p:spPr/>
        <p:txBody>
          <a:bodyPr/>
          <a:lstStyle/>
          <a:p>
            <a:fld id="{7BCC8D0D-EAEC-449D-9161-023DFF90F2E2}" type="slidenum">
              <a:rPr lang="en-US" smtClean="0"/>
              <a:pPr/>
              <a:t>32</a:t>
            </a:fld>
            <a:endParaRPr lang="en-US"/>
          </a:p>
        </p:txBody>
      </p:sp>
      <p:sp>
        <p:nvSpPr>
          <p:cNvPr id="4" name="Title 3">
            <a:extLst>
              <a:ext uri="{FF2B5EF4-FFF2-40B4-BE49-F238E27FC236}">
                <a16:creationId xmlns:a16="http://schemas.microsoft.com/office/drawing/2014/main" id="{8F1A9EA5-9C26-4C55-BF32-2470999727C3}"/>
              </a:ext>
            </a:extLst>
          </p:cNvPr>
          <p:cNvSpPr>
            <a:spLocks noGrp="1"/>
          </p:cNvSpPr>
          <p:nvPr>
            <p:ph type="title"/>
          </p:nvPr>
        </p:nvSpPr>
        <p:spPr>
          <a:solidFill>
            <a:schemeClr val="accent1"/>
          </a:solidFill>
        </p:spPr>
        <p:txBody>
          <a:bodyPr/>
          <a:lstStyle/>
          <a:p>
            <a:r>
              <a:rPr lang="en-US">
                <a:solidFill>
                  <a:schemeClr val="bg2"/>
                </a:solidFill>
              </a:rPr>
              <a:t>In-Kind Contribution Section – New Format Page</a:t>
            </a:r>
          </a:p>
        </p:txBody>
      </p:sp>
      <p:sp>
        <p:nvSpPr>
          <p:cNvPr id="5" name="Text Placeholder 4">
            <a:extLst>
              <a:ext uri="{FF2B5EF4-FFF2-40B4-BE49-F238E27FC236}">
                <a16:creationId xmlns:a16="http://schemas.microsoft.com/office/drawing/2014/main" id="{97103758-4DC5-44A4-A4AB-A0FD4619326E}"/>
              </a:ext>
            </a:extLst>
          </p:cNvPr>
          <p:cNvSpPr>
            <a:spLocks noGrp="1"/>
          </p:cNvSpPr>
          <p:nvPr>
            <p:ph type="body" sz="quarter" idx="15"/>
          </p:nvPr>
        </p:nvSpPr>
        <p:spPr/>
        <p:txBody>
          <a:bodyPr/>
          <a:lstStyle/>
          <a:p>
            <a:endParaRPr lang="en-US"/>
          </a:p>
        </p:txBody>
      </p:sp>
      <p:pic>
        <p:nvPicPr>
          <p:cNvPr id="7" name="Picture 6">
            <a:extLst>
              <a:ext uri="{FF2B5EF4-FFF2-40B4-BE49-F238E27FC236}">
                <a16:creationId xmlns:a16="http://schemas.microsoft.com/office/drawing/2014/main" id="{6F61E058-3A32-4702-BA3D-B8474D10812C}"/>
              </a:ext>
            </a:extLst>
          </p:cNvPr>
          <p:cNvPicPr>
            <a:picLocks noChangeAspect="1"/>
          </p:cNvPicPr>
          <p:nvPr/>
        </p:nvPicPr>
        <p:blipFill rotWithShape="1">
          <a:blip r:embed="rId4"/>
          <a:srcRect l="4534" r="28167"/>
          <a:stretch/>
        </p:blipFill>
        <p:spPr>
          <a:xfrm>
            <a:off x="362811" y="1493352"/>
            <a:ext cx="6453022" cy="4639044"/>
          </a:xfrm>
          <a:prstGeom prst="rect">
            <a:avLst/>
          </a:prstGeom>
        </p:spPr>
      </p:pic>
      <p:sp>
        <p:nvSpPr>
          <p:cNvPr id="8" name="TextBox 7">
            <a:extLst>
              <a:ext uri="{FF2B5EF4-FFF2-40B4-BE49-F238E27FC236}">
                <a16:creationId xmlns:a16="http://schemas.microsoft.com/office/drawing/2014/main" id="{1FB51CC7-612A-4D18-AA97-0A1D008E7512}"/>
              </a:ext>
            </a:extLst>
          </p:cNvPr>
          <p:cNvSpPr txBox="1"/>
          <p:nvPr/>
        </p:nvSpPr>
        <p:spPr bwMode="auto">
          <a:xfrm>
            <a:off x="6686324" y="2594659"/>
            <a:ext cx="5000625" cy="3385542"/>
          </a:xfrm>
          <a:prstGeom prst="rect">
            <a:avLst/>
          </a:prstGeom>
          <a:noFill/>
          <a:ln w="19050" algn="ctr">
            <a:noFill/>
            <a:miter lim="800000"/>
            <a:headEnd/>
            <a:tailEnd/>
          </a:ln>
        </p:spPr>
        <p:txBody>
          <a:bodyPr wrap="square" lIns="0" tIns="0" rIns="0" bIns="0" rtlCol="0">
            <a:spAutoFit/>
          </a:bodyPr>
          <a:lstStyle/>
          <a:p>
            <a:pPr marL="342900" indent="-342900">
              <a:spcAft>
                <a:spcPts val="1200"/>
              </a:spcAft>
              <a:buClr>
                <a:schemeClr val="accent1"/>
              </a:buClr>
              <a:buFont typeface="Wingdings" panose="05000000000000000000" pitchFamily="2" charset="2"/>
              <a:buChar char="§"/>
            </a:pPr>
            <a:r>
              <a:rPr lang="en-US" sz="2000"/>
              <a:t>Active and Pending Only </a:t>
            </a:r>
          </a:p>
          <a:p>
            <a:pPr marL="342900" indent="-342900">
              <a:spcAft>
                <a:spcPts val="1200"/>
              </a:spcAft>
              <a:buClr>
                <a:schemeClr val="accent1"/>
              </a:buClr>
              <a:buFont typeface="Wingdings" panose="05000000000000000000" pitchFamily="2" charset="2"/>
              <a:buChar char="§"/>
            </a:pPr>
            <a:r>
              <a:rPr lang="en-US" sz="2000"/>
              <a:t>In-kind resources with no associated time commitment, can list zero effort, but must provide the estimated dollar value</a:t>
            </a:r>
          </a:p>
          <a:p>
            <a:pPr marL="342900" indent="-342900">
              <a:spcAft>
                <a:spcPts val="1200"/>
              </a:spcAft>
              <a:buClr>
                <a:schemeClr val="accent1"/>
              </a:buClr>
              <a:buFont typeface="Wingdings" panose="05000000000000000000" pitchFamily="2" charset="2"/>
              <a:buChar char="§"/>
            </a:pPr>
            <a:r>
              <a:rPr lang="en-US" sz="2000"/>
              <a:t>The effort and dollar value cannot both be zero</a:t>
            </a:r>
          </a:p>
          <a:p>
            <a:pPr marL="342900" indent="-342900">
              <a:spcAft>
                <a:spcPts val="1200"/>
              </a:spcAft>
              <a:buClr>
                <a:schemeClr val="accent1"/>
              </a:buClr>
              <a:buFont typeface="Wingdings" panose="05000000000000000000" pitchFamily="2" charset="2"/>
              <a:buChar char="§"/>
            </a:pPr>
            <a:r>
              <a:rPr lang="en-US" sz="2000"/>
              <a:t>Only resources uniquely available to the researcher must be reported</a:t>
            </a:r>
          </a:p>
          <a:p>
            <a:endParaRPr lang="en-US" sz="2000"/>
          </a:p>
        </p:txBody>
      </p:sp>
    </p:spTree>
    <p:custDataLst>
      <p:tags r:id="rId1"/>
    </p:custDataLst>
    <p:extLst>
      <p:ext uri="{BB962C8B-B14F-4D97-AF65-F5344CB8AC3E}">
        <p14:creationId xmlns:p14="http://schemas.microsoft.com/office/powerpoint/2010/main" val="1480357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16A0BA-5A41-460E-BE22-F072362C97A5}"/>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C97B9B6C-38DA-492F-9FF5-F17FCC06E6A9}"/>
              </a:ext>
            </a:extLst>
          </p:cNvPr>
          <p:cNvSpPr>
            <a:spLocks noGrp="1"/>
          </p:cNvSpPr>
          <p:nvPr>
            <p:ph type="sldNum" sz="quarter" idx="13"/>
          </p:nvPr>
        </p:nvSpPr>
        <p:spPr/>
        <p:txBody>
          <a:bodyPr/>
          <a:lstStyle/>
          <a:p>
            <a:fld id="{7BCC8D0D-EAEC-449D-9161-023DFF90F2E2}" type="slidenum">
              <a:rPr lang="en-US" smtClean="0"/>
              <a:pPr/>
              <a:t>33</a:t>
            </a:fld>
            <a:endParaRPr lang="en-US"/>
          </a:p>
        </p:txBody>
      </p:sp>
      <p:sp>
        <p:nvSpPr>
          <p:cNvPr id="4" name="Title 3">
            <a:extLst>
              <a:ext uri="{FF2B5EF4-FFF2-40B4-BE49-F238E27FC236}">
                <a16:creationId xmlns:a16="http://schemas.microsoft.com/office/drawing/2014/main" id="{8F1A9EA5-9C26-4C55-BF32-2470999727C3}"/>
              </a:ext>
            </a:extLst>
          </p:cNvPr>
          <p:cNvSpPr>
            <a:spLocks noGrp="1"/>
          </p:cNvSpPr>
          <p:nvPr>
            <p:ph type="title"/>
          </p:nvPr>
        </p:nvSpPr>
        <p:spPr>
          <a:solidFill>
            <a:schemeClr val="accent1"/>
          </a:solidFill>
        </p:spPr>
        <p:txBody>
          <a:bodyPr/>
          <a:lstStyle/>
          <a:p>
            <a:r>
              <a:rPr lang="en-US">
                <a:solidFill>
                  <a:schemeClr val="bg2"/>
                </a:solidFill>
              </a:rPr>
              <a:t>In-Kind Contribution Section – Samples</a:t>
            </a:r>
          </a:p>
        </p:txBody>
      </p:sp>
      <p:pic>
        <p:nvPicPr>
          <p:cNvPr id="6" name="Picture 5">
            <a:extLst>
              <a:ext uri="{FF2B5EF4-FFF2-40B4-BE49-F238E27FC236}">
                <a16:creationId xmlns:a16="http://schemas.microsoft.com/office/drawing/2014/main" id="{7E7E8EA3-707C-48D1-9B44-C7F24976A804}"/>
              </a:ext>
            </a:extLst>
          </p:cNvPr>
          <p:cNvPicPr>
            <a:picLocks noChangeAspect="1"/>
          </p:cNvPicPr>
          <p:nvPr/>
        </p:nvPicPr>
        <p:blipFill rotWithShape="1">
          <a:blip r:embed="rId4"/>
          <a:srcRect t="2768" b="5301"/>
          <a:stretch/>
        </p:blipFill>
        <p:spPr>
          <a:xfrm>
            <a:off x="689112" y="1185333"/>
            <a:ext cx="10215619" cy="4947064"/>
          </a:xfrm>
          <a:prstGeom prst="rect">
            <a:avLst/>
          </a:prstGeom>
        </p:spPr>
      </p:pic>
    </p:spTree>
    <p:custDataLst>
      <p:tags r:id="rId1"/>
    </p:custDataLst>
    <p:extLst>
      <p:ext uri="{BB962C8B-B14F-4D97-AF65-F5344CB8AC3E}">
        <p14:creationId xmlns:p14="http://schemas.microsoft.com/office/powerpoint/2010/main" val="8119915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77BDA7-2D7F-4EA5-B8F2-FB5725BD72F6}"/>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A4C01A07-BB90-4797-9A3C-1ED07F6881A0}"/>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34</a:t>
            </a:fld>
            <a:endParaRPr lang="en-US"/>
          </a:p>
        </p:txBody>
      </p:sp>
      <p:sp>
        <p:nvSpPr>
          <p:cNvPr id="4" name="Title 3">
            <a:extLst>
              <a:ext uri="{FF2B5EF4-FFF2-40B4-BE49-F238E27FC236}">
                <a16:creationId xmlns:a16="http://schemas.microsoft.com/office/drawing/2014/main" id="{F850FC9E-4024-4306-8BFA-773A0A392530}"/>
              </a:ext>
            </a:extLst>
          </p:cNvPr>
          <p:cNvSpPr>
            <a:spLocks noGrp="1"/>
          </p:cNvSpPr>
          <p:nvPr>
            <p:ph type="title"/>
          </p:nvPr>
        </p:nvSpPr>
        <p:spPr>
          <a:xfrm>
            <a:off x="604780" y="425003"/>
            <a:ext cx="10898107" cy="611449"/>
          </a:xfrm>
          <a:solidFill>
            <a:schemeClr val="accent6"/>
          </a:solidFill>
        </p:spPr>
        <p:txBody>
          <a:bodyPr wrap="square" anchor="b">
            <a:normAutofit/>
          </a:bodyPr>
          <a:lstStyle/>
          <a:p>
            <a:r>
              <a:rPr lang="en-US">
                <a:solidFill>
                  <a:schemeClr val="bg2"/>
                </a:solidFill>
              </a:rPr>
              <a:t>Supporting Documentation Foreign Support/Appointments</a:t>
            </a:r>
          </a:p>
        </p:txBody>
      </p:sp>
      <p:sp>
        <p:nvSpPr>
          <p:cNvPr id="13" name="Text Placeholder 4">
            <a:extLst>
              <a:ext uri="{FF2B5EF4-FFF2-40B4-BE49-F238E27FC236}">
                <a16:creationId xmlns:a16="http://schemas.microsoft.com/office/drawing/2014/main" id="{2C38F353-3F83-4695-A556-17AEF275EE41}"/>
              </a:ext>
            </a:extLst>
          </p:cNvPr>
          <p:cNvSpPr>
            <a:spLocks noGrp="1"/>
          </p:cNvSpPr>
          <p:nvPr>
            <p:ph type="body" sz="quarter" idx="15"/>
          </p:nvPr>
        </p:nvSpPr>
        <p:spPr>
          <a:xfrm>
            <a:off x="609603" y="927657"/>
            <a:ext cx="10893285" cy="446529"/>
          </a:xfrm>
        </p:spPr>
        <p:txBody>
          <a:bodyPr/>
          <a:lstStyle/>
          <a:p>
            <a:endParaRPr lang="en-US"/>
          </a:p>
        </p:txBody>
      </p:sp>
      <p:pic>
        <p:nvPicPr>
          <p:cNvPr id="8" name="Content Placeholder 7" descr="Paperclip">
            <a:extLst>
              <a:ext uri="{FF2B5EF4-FFF2-40B4-BE49-F238E27FC236}">
                <a16:creationId xmlns:a16="http://schemas.microsoft.com/office/drawing/2014/main" id="{081060C8-A14E-4500-B2EC-67E24B35BD34}"/>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tretch>
            <a:fillRect/>
          </a:stretch>
        </p:blipFill>
        <p:spPr>
          <a:xfrm>
            <a:off x="1258405" y="1894327"/>
            <a:ext cx="3804111" cy="3804111"/>
          </a:xfrm>
        </p:spPr>
      </p:pic>
      <p:sp>
        <p:nvSpPr>
          <p:cNvPr id="15" name="Content Placeholder 6">
            <a:extLst>
              <a:ext uri="{FF2B5EF4-FFF2-40B4-BE49-F238E27FC236}">
                <a16:creationId xmlns:a16="http://schemas.microsoft.com/office/drawing/2014/main" id="{BAA102EA-CB82-4528-9A6D-CD85549B891D}"/>
              </a:ext>
            </a:extLst>
          </p:cNvPr>
          <p:cNvSpPr>
            <a:spLocks noGrp="1"/>
          </p:cNvSpPr>
          <p:nvPr>
            <p:ph sz="quarter" idx="19"/>
          </p:nvPr>
        </p:nvSpPr>
        <p:spPr>
          <a:xfrm>
            <a:off x="5927834" y="1539106"/>
            <a:ext cx="5446995" cy="3804111"/>
          </a:xfrm>
        </p:spPr>
        <p:txBody>
          <a:bodyPr/>
          <a:lstStyle/>
          <a:p>
            <a:pPr>
              <a:spcAft>
                <a:spcPts val="1200"/>
              </a:spcAft>
            </a:pPr>
            <a:r>
              <a:rPr lang="en-US"/>
              <a:t>Attach copies of contracts specific to foreign appointments and/or employment with a foreign institution for all foreign activities and resources that are reported in Other Support </a:t>
            </a:r>
          </a:p>
          <a:p>
            <a:r>
              <a:rPr lang="en-US"/>
              <a:t>If they are not in English, recipients must provide translated copies </a:t>
            </a:r>
          </a:p>
          <a:p>
            <a:pPr lvl="1">
              <a:spcAft>
                <a:spcPts val="1200"/>
              </a:spcAft>
            </a:pPr>
            <a:r>
              <a:rPr lang="en-US"/>
              <a:t>Will accept Machine Read Translations</a:t>
            </a:r>
          </a:p>
          <a:p>
            <a:r>
              <a:rPr lang="en-US"/>
              <a:t>This does not include personal service contracts, or employment contracts for fellows supported by foreign entities</a:t>
            </a:r>
          </a:p>
          <a:p>
            <a:endParaRPr lang="en-US"/>
          </a:p>
        </p:txBody>
      </p:sp>
    </p:spTree>
    <p:custDataLst>
      <p:tags r:id="rId1"/>
    </p:custDataLst>
    <p:extLst>
      <p:ext uri="{BB962C8B-B14F-4D97-AF65-F5344CB8AC3E}">
        <p14:creationId xmlns:p14="http://schemas.microsoft.com/office/powerpoint/2010/main" val="2688419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7AEFB9-3DB2-4FF1-AEB5-D5F3C897856F}"/>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D1ED6736-24DC-46A6-AB24-1C15B79479A2}"/>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35</a:t>
            </a:fld>
            <a:endParaRPr lang="en-US"/>
          </a:p>
        </p:txBody>
      </p:sp>
      <p:sp>
        <p:nvSpPr>
          <p:cNvPr id="4" name="Title 3">
            <a:extLst>
              <a:ext uri="{FF2B5EF4-FFF2-40B4-BE49-F238E27FC236}">
                <a16:creationId xmlns:a16="http://schemas.microsoft.com/office/drawing/2014/main" id="{1F6D06B8-9BEE-4F46-9B97-03E53AA93320}"/>
              </a:ext>
            </a:extLst>
          </p:cNvPr>
          <p:cNvSpPr>
            <a:spLocks noGrp="1"/>
          </p:cNvSpPr>
          <p:nvPr>
            <p:ph type="title"/>
          </p:nvPr>
        </p:nvSpPr>
        <p:spPr>
          <a:xfrm>
            <a:off x="604780" y="425003"/>
            <a:ext cx="10898107" cy="611449"/>
          </a:xfrm>
          <a:solidFill>
            <a:schemeClr val="tx2"/>
          </a:solidFill>
        </p:spPr>
        <p:txBody>
          <a:bodyPr wrap="square" anchor="b">
            <a:normAutofit/>
          </a:bodyPr>
          <a:lstStyle/>
          <a:p>
            <a:r>
              <a:rPr lang="en-US">
                <a:solidFill>
                  <a:schemeClr val="bg2"/>
                </a:solidFill>
              </a:rPr>
              <a:t>Signature of each PD/PI and Senior Key Personnel</a:t>
            </a:r>
          </a:p>
        </p:txBody>
      </p:sp>
      <p:sp>
        <p:nvSpPr>
          <p:cNvPr id="13" name="Text Placeholder 4">
            <a:extLst>
              <a:ext uri="{FF2B5EF4-FFF2-40B4-BE49-F238E27FC236}">
                <a16:creationId xmlns:a16="http://schemas.microsoft.com/office/drawing/2014/main" id="{8A45F0D5-4851-4D3C-BA93-199F632B015C}"/>
              </a:ext>
            </a:extLst>
          </p:cNvPr>
          <p:cNvSpPr>
            <a:spLocks noGrp="1"/>
          </p:cNvSpPr>
          <p:nvPr>
            <p:ph type="body" sz="quarter" idx="15"/>
          </p:nvPr>
        </p:nvSpPr>
        <p:spPr>
          <a:xfrm>
            <a:off x="609603" y="927657"/>
            <a:ext cx="10893285" cy="446529"/>
          </a:xfrm>
        </p:spPr>
        <p:txBody>
          <a:bodyPr/>
          <a:lstStyle/>
          <a:p>
            <a:endParaRPr lang="en-US"/>
          </a:p>
        </p:txBody>
      </p:sp>
      <p:pic>
        <p:nvPicPr>
          <p:cNvPr id="8" name="Content Placeholder 7" descr="Pencil">
            <a:extLst>
              <a:ext uri="{FF2B5EF4-FFF2-40B4-BE49-F238E27FC236}">
                <a16:creationId xmlns:a16="http://schemas.microsoft.com/office/drawing/2014/main" id="{B1674D1B-0F57-47F5-8AE8-08C86A618672}"/>
              </a:ext>
            </a:extLst>
          </p:cNvPr>
          <p:cNvPicPr>
            <a:picLocks noGrp="1" noChangeAspect="1"/>
          </p:cNvPicPr>
          <p:nvPr>
            <p:ph sz="quarter" idx="18"/>
          </p:nvPr>
        </p:nvPicPr>
        <p:blipFill>
          <a:blip r:embed="rId4">
            <a:extLst>
              <a:ext uri="{96DAC541-7B7A-43D3-8B79-37D633B846F1}">
                <asvg:svgBlip xmlns:asvg="http://schemas.microsoft.com/office/drawing/2016/SVG/main" r:embed="rId5"/>
              </a:ext>
            </a:extLst>
          </a:blip>
          <a:stretch>
            <a:fillRect/>
          </a:stretch>
        </p:blipFill>
        <p:spPr>
          <a:xfrm>
            <a:off x="1258405" y="1894327"/>
            <a:ext cx="3804111" cy="3804111"/>
          </a:xfrm>
        </p:spPr>
      </p:pic>
      <p:sp>
        <p:nvSpPr>
          <p:cNvPr id="15" name="Content Placeholder 6">
            <a:extLst>
              <a:ext uri="{FF2B5EF4-FFF2-40B4-BE49-F238E27FC236}">
                <a16:creationId xmlns:a16="http://schemas.microsoft.com/office/drawing/2014/main" id="{2F1D0C8D-A924-424F-ACEE-4E97F871A266}"/>
              </a:ext>
            </a:extLst>
          </p:cNvPr>
          <p:cNvSpPr>
            <a:spLocks noGrp="1"/>
          </p:cNvSpPr>
          <p:nvPr>
            <p:ph sz="quarter" idx="19"/>
          </p:nvPr>
        </p:nvSpPr>
        <p:spPr>
          <a:xfrm>
            <a:off x="6387182" y="1894327"/>
            <a:ext cx="5102453" cy="3804111"/>
          </a:xfrm>
        </p:spPr>
        <p:txBody>
          <a:bodyPr/>
          <a:lstStyle/>
          <a:p>
            <a:r>
              <a:rPr lang="en-US"/>
              <a:t>Each PD/PI or other senior key personnel must electronically sign their respective Other Support form prior to submission. </a:t>
            </a:r>
          </a:p>
          <a:p>
            <a:pPr lvl="1"/>
            <a:r>
              <a:rPr lang="en-US"/>
              <a:t>Includes Mentors/Co-Mentors on Mentored Career Awards</a:t>
            </a:r>
          </a:p>
          <a:p>
            <a:r>
              <a:rPr lang="en-US"/>
              <a:t>This signature certifies that the statements are true, complete and accurate.</a:t>
            </a:r>
          </a:p>
          <a:p>
            <a:pPr marL="0" indent="0">
              <a:buNone/>
            </a:pPr>
            <a:endParaRPr lang="en-US"/>
          </a:p>
        </p:txBody>
      </p:sp>
    </p:spTree>
    <p:custDataLst>
      <p:tags r:id="rId1"/>
    </p:custDataLst>
    <p:extLst>
      <p:ext uri="{BB962C8B-B14F-4D97-AF65-F5344CB8AC3E}">
        <p14:creationId xmlns:p14="http://schemas.microsoft.com/office/powerpoint/2010/main" val="276756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7AEFB9-3DB2-4FF1-AEB5-D5F3C897856F}"/>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D1ED6736-24DC-46A6-AB24-1C15B79479A2}"/>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36</a:t>
            </a:fld>
            <a:endParaRPr lang="en-US"/>
          </a:p>
        </p:txBody>
      </p:sp>
      <p:sp>
        <p:nvSpPr>
          <p:cNvPr id="4" name="Title 3">
            <a:extLst>
              <a:ext uri="{FF2B5EF4-FFF2-40B4-BE49-F238E27FC236}">
                <a16:creationId xmlns:a16="http://schemas.microsoft.com/office/drawing/2014/main" id="{1F6D06B8-9BEE-4F46-9B97-03E53AA93320}"/>
              </a:ext>
            </a:extLst>
          </p:cNvPr>
          <p:cNvSpPr>
            <a:spLocks noGrp="1"/>
          </p:cNvSpPr>
          <p:nvPr>
            <p:ph type="title"/>
          </p:nvPr>
        </p:nvSpPr>
        <p:spPr>
          <a:xfrm>
            <a:off x="604780" y="425003"/>
            <a:ext cx="10898107" cy="611449"/>
          </a:xfrm>
          <a:solidFill>
            <a:schemeClr val="tx2"/>
          </a:solidFill>
        </p:spPr>
        <p:txBody>
          <a:bodyPr wrap="square" anchor="b">
            <a:normAutofit/>
          </a:bodyPr>
          <a:lstStyle/>
          <a:p>
            <a:r>
              <a:rPr lang="en-US">
                <a:solidFill>
                  <a:schemeClr val="bg2"/>
                </a:solidFill>
              </a:rPr>
              <a:t>Signature of each PD/PI and Senior Key Personnel</a:t>
            </a:r>
          </a:p>
        </p:txBody>
      </p:sp>
      <p:sp>
        <p:nvSpPr>
          <p:cNvPr id="12" name="Text Placeholder 4">
            <a:extLst>
              <a:ext uri="{FF2B5EF4-FFF2-40B4-BE49-F238E27FC236}">
                <a16:creationId xmlns:a16="http://schemas.microsoft.com/office/drawing/2014/main" id="{079BA6FA-E6E4-4511-88CC-C378821F946F}"/>
              </a:ext>
            </a:extLst>
          </p:cNvPr>
          <p:cNvSpPr>
            <a:spLocks noGrp="1"/>
          </p:cNvSpPr>
          <p:nvPr>
            <p:ph type="body" sz="quarter" idx="15"/>
          </p:nvPr>
        </p:nvSpPr>
        <p:spPr>
          <a:xfrm>
            <a:off x="609603" y="927657"/>
            <a:ext cx="10893285" cy="446529"/>
          </a:xfrm>
        </p:spPr>
        <p:txBody>
          <a:bodyPr/>
          <a:lstStyle/>
          <a:p>
            <a:endParaRPr lang="en-US"/>
          </a:p>
        </p:txBody>
      </p:sp>
      <p:pic>
        <p:nvPicPr>
          <p:cNvPr id="7" name="Content Placeholder 8" descr="Exclamation mark">
            <a:extLst>
              <a:ext uri="{FF2B5EF4-FFF2-40B4-BE49-F238E27FC236}">
                <a16:creationId xmlns:a16="http://schemas.microsoft.com/office/drawing/2014/main" id="{D191AFEC-7A39-4E1F-9F8C-8DACB22A09B4}"/>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1258405" y="1894327"/>
            <a:ext cx="3804111" cy="3804111"/>
          </a:xfrm>
          <a:prstGeom prst="rect">
            <a:avLst/>
          </a:prstGeom>
        </p:spPr>
      </p:pic>
      <p:sp>
        <p:nvSpPr>
          <p:cNvPr id="14" name="Content Placeholder 6">
            <a:extLst>
              <a:ext uri="{FF2B5EF4-FFF2-40B4-BE49-F238E27FC236}">
                <a16:creationId xmlns:a16="http://schemas.microsoft.com/office/drawing/2014/main" id="{E1AFB543-FA39-4264-8991-394061D3A024}"/>
              </a:ext>
            </a:extLst>
          </p:cNvPr>
          <p:cNvSpPr>
            <a:spLocks noGrp="1"/>
          </p:cNvSpPr>
          <p:nvPr>
            <p:ph sz="quarter" idx="19"/>
          </p:nvPr>
        </p:nvSpPr>
        <p:spPr>
          <a:xfrm>
            <a:off x="6387182" y="1894327"/>
            <a:ext cx="5102453" cy="3804111"/>
          </a:xfrm>
        </p:spPr>
        <p:txBody>
          <a:bodyPr/>
          <a:lstStyle/>
          <a:p>
            <a:r>
              <a:rPr lang="en-US"/>
              <a:t>Flatten PDF to be submitted to NIH</a:t>
            </a:r>
          </a:p>
          <a:p>
            <a:pPr lvl="1"/>
            <a:r>
              <a:rPr lang="en-US"/>
              <a:t>Do not send to OSR PDFs that are locked, or secured</a:t>
            </a:r>
          </a:p>
          <a:p>
            <a:r>
              <a:rPr lang="en-US"/>
              <a:t>Applicants and recipients must maintain the original electronic signature and make it available upon request</a:t>
            </a:r>
          </a:p>
          <a:p>
            <a:pPr lvl="1"/>
            <a:r>
              <a:rPr lang="en-US"/>
              <a:t>Up to department to determine best practice of keeping original electronic copy</a:t>
            </a:r>
          </a:p>
          <a:p>
            <a:endParaRPr lang="en-US"/>
          </a:p>
        </p:txBody>
      </p:sp>
    </p:spTree>
    <p:custDataLst>
      <p:tags r:id="rId1"/>
    </p:custDataLst>
    <p:extLst>
      <p:ext uri="{BB962C8B-B14F-4D97-AF65-F5344CB8AC3E}">
        <p14:creationId xmlns:p14="http://schemas.microsoft.com/office/powerpoint/2010/main" val="2246133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DAFCAC-EF8D-4B1A-8408-E242C37F8364}"/>
              </a:ext>
            </a:extLst>
          </p:cNvPr>
          <p:cNvSpPr>
            <a:spLocks noGrp="1"/>
          </p:cNvSpPr>
          <p:nvPr>
            <p:ph type="sldNum" sz="quarter" idx="13"/>
          </p:nvPr>
        </p:nvSpPr>
        <p:spPr/>
        <p:txBody>
          <a:bodyPr/>
          <a:lstStyle/>
          <a:p>
            <a:fld id="{7BCC8D0D-EAEC-449D-9161-023DFF90F2E2}" type="slidenum">
              <a:rPr lang="en-US" smtClean="0"/>
              <a:pPr/>
              <a:t>37</a:t>
            </a:fld>
            <a:endParaRPr lang="en-US"/>
          </a:p>
        </p:txBody>
      </p:sp>
      <p:sp>
        <p:nvSpPr>
          <p:cNvPr id="7" name="Title 6">
            <a:extLst>
              <a:ext uri="{FF2B5EF4-FFF2-40B4-BE49-F238E27FC236}">
                <a16:creationId xmlns:a16="http://schemas.microsoft.com/office/drawing/2014/main" id="{4F015AA7-A2DB-4146-9194-94458D541EFA}"/>
              </a:ext>
            </a:extLst>
          </p:cNvPr>
          <p:cNvSpPr>
            <a:spLocks noGrp="1"/>
          </p:cNvSpPr>
          <p:nvPr>
            <p:ph type="title"/>
          </p:nvPr>
        </p:nvSpPr>
        <p:spPr/>
        <p:txBody>
          <a:bodyPr/>
          <a:lstStyle/>
          <a:p>
            <a:r>
              <a:rPr lang="en-US"/>
              <a:t>NIH Other Support</a:t>
            </a:r>
          </a:p>
        </p:txBody>
      </p:sp>
      <p:sp>
        <p:nvSpPr>
          <p:cNvPr id="9" name="Text Placeholder 8">
            <a:extLst>
              <a:ext uri="{FF2B5EF4-FFF2-40B4-BE49-F238E27FC236}">
                <a16:creationId xmlns:a16="http://schemas.microsoft.com/office/drawing/2014/main" id="{387DA421-B559-488D-AB72-4C987EF11368}"/>
              </a:ext>
            </a:extLst>
          </p:cNvPr>
          <p:cNvSpPr>
            <a:spLocks noGrp="1"/>
          </p:cNvSpPr>
          <p:nvPr>
            <p:ph type="body" sz="quarter" idx="15"/>
          </p:nvPr>
        </p:nvSpPr>
        <p:spPr/>
        <p:txBody>
          <a:bodyPr/>
          <a:lstStyle/>
          <a:p>
            <a:r>
              <a:rPr lang="en-US"/>
              <a:t>Best Practice Timeline </a:t>
            </a:r>
          </a:p>
        </p:txBody>
      </p:sp>
      <p:sp>
        <p:nvSpPr>
          <p:cNvPr id="4" name="Arrow: Notched Right 3">
            <a:extLst>
              <a:ext uri="{FF2B5EF4-FFF2-40B4-BE49-F238E27FC236}">
                <a16:creationId xmlns:a16="http://schemas.microsoft.com/office/drawing/2014/main" id="{8B251DD9-176C-4829-9D6B-A0A258CFC172}"/>
              </a:ext>
            </a:extLst>
          </p:cNvPr>
          <p:cNvSpPr/>
          <p:nvPr/>
        </p:nvSpPr>
        <p:spPr>
          <a:xfrm>
            <a:off x="649358" y="2885600"/>
            <a:ext cx="11285255" cy="1830667"/>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7" name="Group 16">
            <a:extLst>
              <a:ext uri="{FF2B5EF4-FFF2-40B4-BE49-F238E27FC236}">
                <a16:creationId xmlns:a16="http://schemas.microsoft.com/office/drawing/2014/main" id="{9555238A-CE69-4115-BF97-CC448121B96A}"/>
              </a:ext>
            </a:extLst>
          </p:cNvPr>
          <p:cNvGrpSpPr/>
          <p:nvPr/>
        </p:nvGrpSpPr>
        <p:grpSpPr>
          <a:xfrm>
            <a:off x="323948" y="1512599"/>
            <a:ext cx="4102910" cy="2517167"/>
            <a:chOff x="366063" y="1512599"/>
            <a:chExt cx="3579796" cy="2517166"/>
          </a:xfrm>
        </p:grpSpPr>
        <p:sp>
          <p:nvSpPr>
            <p:cNvPr id="5" name="Freeform: Shape 4">
              <a:extLst>
                <a:ext uri="{FF2B5EF4-FFF2-40B4-BE49-F238E27FC236}">
                  <a16:creationId xmlns:a16="http://schemas.microsoft.com/office/drawing/2014/main" id="{6553ED56-98F5-48CD-8582-814B8F980AEB}"/>
                </a:ext>
              </a:extLst>
            </p:cNvPr>
            <p:cNvSpPr/>
            <p:nvPr/>
          </p:nvSpPr>
          <p:spPr>
            <a:xfrm>
              <a:off x="366063" y="1512599"/>
              <a:ext cx="3579796" cy="1830667"/>
            </a:xfrm>
            <a:custGeom>
              <a:avLst/>
              <a:gdLst>
                <a:gd name="connsiteX0" fmla="*/ 0 w 2360034"/>
                <a:gd name="connsiteY0" fmla="*/ 0 h 1830667"/>
                <a:gd name="connsiteX1" fmla="*/ 2360034 w 2360034"/>
                <a:gd name="connsiteY1" fmla="*/ 0 h 1830667"/>
                <a:gd name="connsiteX2" fmla="*/ 2360034 w 2360034"/>
                <a:gd name="connsiteY2" fmla="*/ 1830667 h 1830667"/>
                <a:gd name="connsiteX3" fmla="*/ 0 w 2360034"/>
                <a:gd name="connsiteY3" fmla="*/ 1830667 h 1830667"/>
                <a:gd name="connsiteX4" fmla="*/ 0 w 2360034"/>
                <a:gd name="connsiteY4" fmla="*/ 0 h 183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034" h="1830667">
                  <a:moveTo>
                    <a:pt x="0" y="0"/>
                  </a:moveTo>
                  <a:lnTo>
                    <a:pt x="2360034" y="0"/>
                  </a:lnTo>
                  <a:lnTo>
                    <a:pt x="2360034" y="1830667"/>
                  </a:lnTo>
                  <a:lnTo>
                    <a:pt x="0" y="1830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1">
              <a:noAutofit/>
            </a:bodyPr>
            <a:lstStyle/>
            <a:p>
              <a:pPr defTabSz="800080">
                <a:lnSpc>
                  <a:spcPct val="90000"/>
                </a:lnSpc>
                <a:spcBef>
                  <a:spcPct val="0"/>
                </a:spcBef>
                <a:spcAft>
                  <a:spcPct val="35000"/>
                </a:spcAft>
              </a:pPr>
              <a:r>
                <a:rPr lang="en-US" b="1"/>
                <a:t>Dept/</a:t>
              </a:r>
              <a:r>
                <a:rPr lang="en-US" b="1" err="1"/>
                <a:t>Div</a:t>
              </a:r>
              <a:endParaRPr lang="en-US" sz="1600" b="1"/>
            </a:p>
            <a:p>
              <a:pPr marL="171446" lvl="1" indent="-171446" defTabSz="711182">
                <a:lnSpc>
                  <a:spcPct val="90000"/>
                </a:lnSpc>
                <a:spcBef>
                  <a:spcPct val="0"/>
                </a:spcBef>
                <a:spcAft>
                  <a:spcPct val="15000"/>
                </a:spcAft>
                <a:buChar char="•"/>
              </a:pPr>
              <a:r>
                <a:rPr lang="en-US" sz="1600"/>
                <a:t>Add Pending Support provided by OSR</a:t>
              </a:r>
            </a:p>
            <a:p>
              <a:pPr marL="171446" lvl="1" indent="-171446" defTabSz="711182">
                <a:lnSpc>
                  <a:spcPct val="90000"/>
                </a:lnSpc>
                <a:spcBef>
                  <a:spcPct val="0"/>
                </a:spcBef>
                <a:spcAft>
                  <a:spcPct val="15000"/>
                </a:spcAft>
                <a:buChar char="•"/>
              </a:pPr>
              <a:r>
                <a:rPr lang="en-US" sz="1600"/>
                <a:t>Calculate Effort and Cost for each award</a:t>
              </a:r>
            </a:p>
            <a:p>
              <a:pPr marL="171446" lvl="1" indent="-171446" defTabSz="711182">
                <a:lnSpc>
                  <a:spcPct val="90000"/>
                </a:lnSpc>
                <a:spcBef>
                  <a:spcPct val="0"/>
                </a:spcBef>
                <a:spcAft>
                  <a:spcPct val="15000"/>
                </a:spcAft>
                <a:buChar char="•"/>
              </a:pPr>
              <a:r>
                <a:rPr lang="en-US" sz="1600"/>
                <a:t>Review for Overlap</a:t>
              </a:r>
            </a:p>
            <a:p>
              <a:pPr marL="171446" lvl="1" indent="-171446" defTabSz="711182">
                <a:lnSpc>
                  <a:spcPct val="90000"/>
                </a:lnSpc>
                <a:spcBef>
                  <a:spcPct val="0"/>
                </a:spcBef>
                <a:spcAft>
                  <a:spcPct val="15000"/>
                </a:spcAft>
                <a:buChar char="•"/>
              </a:pPr>
              <a:r>
                <a:rPr lang="en-US" sz="1600"/>
                <a:t>Send to PI for review</a:t>
              </a:r>
            </a:p>
          </p:txBody>
        </p:sp>
        <p:sp>
          <p:nvSpPr>
            <p:cNvPr id="6" name="Oval 5">
              <a:extLst>
                <a:ext uri="{FF2B5EF4-FFF2-40B4-BE49-F238E27FC236}">
                  <a16:creationId xmlns:a16="http://schemas.microsoft.com/office/drawing/2014/main" id="{5277B4EB-D4CB-4E6B-B70D-6528628C7536}"/>
                </a:ext>
              </a:extLst>
            </p:cNvPr>
            <p:cNvSpPr/>
            <p:nvPr/>
          </p:nvSpPr>
          <p:spPr>
            <a:xfrm>
              <a:off x="1605448" y="3572099"/>
              <a:ext cx="457666" cy="45766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nvGrpSpPr>
          <p:cNvPr id="18" name="Group 17">
            <a:extLst>
              <a:ext uri="{FF2B5EF4-FFF2-40B4-BE49-F238E27FC236}">
                <a16:creationId xmlns:a16="http://schemas.microsoft.com/office/drawing/2014/main" id="{44A830F1-B04E-4297-AE9F-C1A8B6445385}"/>
              </a:ext>
            </a:extLst>
          </p:cNvPr>
          <p:cNvGrpSpPr/>
          <p:nvPr/>
        </p:nvGrpSpPr>
        <p:grpSpPr>
          <a:xfrm>
            <a:off x="2886882" y="3572101"/>
            <a:ext cx="3818718" cy="2655580"/>
            <a:chOff x="2886880" y="3572099"/>
            <a:chExt cx="3818718" cy="2655580"/>
          </a:xfrm>
        </p:grpSpPr>
        <p:sp>
          <p:nvSpPr>
            <p:cNvPr id="11" name="Freeform: Shape 10">
              <a:extLst>
                <a:ext uri="{FF2B5EF4-FFF2-40B4-BE49-F238E27FC236}">
                  <a16:creationId xmlns:a16="http://schemas.microsoft.com/office/drawing/2014/main" id="{60770443-9A0B-44C8-A2CE-BBC95643670A}"/>
                </a:ext>
              </a:extLst>
            </p:cNvPr>
            <p:cNvSpPr/>
            <p:nvPr/>
          </p:nvSpPr>
          <p:spPr>
            <a:xfrm>
              <a:off x="2886880" y="4258599"/>
              <a:ext cx="3818718" cy="1969080"/>
            </a:xfrm>
            <a:custGeom>
              <a:avLst/>
              <a:gdLst>
                <a:gd name="connsiteX0" fmla="*/ 0 w 2360034"/>
                <a:gd name="connsiteY0" fmla="*/ 0 h 1830667"/>
                <a:gd name="connsiteX1" fmla="*/ 2360034 w 2360034"/>
                <a:gd name="connsiteY1" fmla="*/ 0 h 1830667"/>
                <a:gd name="connsiteX2" fmla="*/ 2360034 w 2360034"/>
                <a:gd name="connsiteY2" fmla="*/ 1830667 h 1830667"/>
                <a:gd name="connsiteX3" fmla="*/ 0 w 2360034"/>
                <a:gd name="connsiteY3" fmla="*/ 1830667 h 1830667"/>
                <a:gd name="connsiteX4" fmla="*/ 0 w 2360034"/>
                <a:gd name="connsiteY4" fmla="*/ 0 h 183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034" h="1830667">
                  <a:moveTo>
                    <a:pt x="0" y="0"/>
                  </a:moveTo>
                  <a:lnTo>
                    <a:pt x="2360034" y="0"/>
                  </a:lnTo>
                  <a:lnTo>
                    <a:pt x="2360034" y="1830667"/>
                  </a:lnTo>
                  <a:lnTo>
                    <a:pt x="0" y="1830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defTabSz="800080">
                <a:lnSpc>
                  <a:spcPct val="90000"/>
                </a:lnSpc>
                <a:spcBef>
                  <a:spcPct val="0"/>
                </a:spcBef>
                <a:spcAft>
                  <a:spcPct val="35000"/>
                </a:spcAft>
              </a:pPr>
              <a:r>
                <a:rPr lang="en-US" b="1"/>
                <a:t>Principal Investigator</a:t>
              </a:r>
            </a:p>
            <a:p>
              <a:pPr marL="171446" lvl="1" indent="-171446" defTabSz="711182">
                <a:lnSpc>
                  <a:spcPct val="90000"/>
                </a:lnSpc>
                <a:spcBef>
                  <a:spcPct val="0"/>
                </a:spcBef>
                <a:spcAft>
                  <a:spcPct val="15000"/>
                </a:spcAft>
                <a:buChar char="•"/>
              </a:pPr>
              <a:r>
                <a:rPr lang="en-US" sz="1600"/>
                <a:t>Review Other Support Content </a:t>
              </a:r>
            </a:p>
            <a:p>
              <a:pPr marL="171446" lvl="1" indent="-171446" defTabSz="711182">
                <a:lnSpc>
                  <a:spcPct val="90000"/>
                </a:lnSpc>
                <a:spcBef>
                  <a:spcPct val="0"/>
                </a:spcBef>
                <a:spcAft>
                  <a:spcPct val="15000"/>
                </a:spcAft>
                <a:buChar char="•"/>
              </a:pPr>
              <a:r>
                <a:rPr lang="en-US" sz="1600"/>
                <a:t>Provide any outside UCSF support</a:t>
              </a:r>
            </a:p>
            <a:p>
              <a:pPr marL="171446" lvl="1" indent="-171446" defTabSz="711182">
                <a:lnSpc>
                  <a:spcPct val="90000"/>
                </a:lnSpc>
                <a:spcBef>
                  <a:spcPct val="0"/>
                </a:spcBef>
                <a:spcAft>
                  <a:spcPct val="15000"/>
                </a:spcAft>
                <a:buChar char="•"/>
              </a:pPr>
              <a:r>
                <a:rPr lang="en-US" sz="1600"/>
                <a:t>Provide any outside UCSF foreign contracts</a:t>
              </a:r>
            </a:p>
            <a:p>
              <a:pPr marL="171446" lvl="1" indent="-171446" defTabSz="711182">
                <a:lnSpc>
                  <a:spcPct val="90000"/>
                </a:lnSpc>
                <a:spcBef>
                  <a:spcPct val="0"/>
                </a:spcBef>
                <a:spcAft>
                  <a:spcPct val="15000"/>
                </a:spcAft>
                <a:buChar char="•"/>
              </a:pPr>
              <a:r>
                <a:rPr lang="en-US" sz="1600"/>
                <a:t>Identify Scientific Overlap</a:t>
              </a:r>
            </a:p>
            <a:p>
              <a:pPr marL="171446" lvl="1" indent="-171446" defTabSz="711182">
                <a:lnSpc>
                  <a:spcPct val="90000"/>
                </a:lnSpc>
                <a:spcBef>
                  <a:spcPct val="0"/>
                </a:spcBef>
                <a:spcAft>
                  <a:spcPct val="15000"/>
                </a:spcAft>
                <a:buChar char="•"/>
              </a:pPr>
              <a:r>
                <a:rPr lang="en-US" sz="1600"/>
                <a:t>Sign Other Support Page</a:t>
              </a:r>
            </a:p>
          </p:txBody>
        </p:sp>
        <p:sp>
          <p:nvSpPr>
            <p:cNvPr id="12" name="Oval 11">
              <a:extLst>
                <a:ext uri="{FF2B5EF4-FFF2-40B4-BE49-F238E27FC236}">
                  <a16:creationId xmlns:a16="http://schemas.microsoft.com/office/drawing/2014/main" id="{AC2E0247-7064-4EBC-8EFF-1BF2183B4E39}"/>
                </a:ext>
              </a:extLst>
            </p:cNvPr>
            <p:cNvSpPr/>
            <p:nvPr/>
          </p:nvSpPr>
          <p:spPr>
            <a:xfrm>
              <a:off x="4083484" y="3572099"/>
              <a:ext cx="457666" cy="45766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19" name="Group 18">
            <a:extLst>
              <a:ext uri="{FF2B5EF4-FFF2-40B4-BE49-F238E27FC236}">
                <a16:creationId xmlns:a16="http://schemas.microsoft.com/office/drawing/2014/main" id="{034BA5EE-5657-4728-9033-217ADD27FD4D}"/>
              </a:ext>
            </a:extLst>
          </p:cNvPr>
          <p:cNvGrpSpPr/>
          <p:nvPr/>
        </p:nvGrpSpPr>
        <p:grpSpPr>
          <a:xfrm>
            <a:off x="5610337" y="1876839"/>
            <a:ext cx="3454914" cy="2152927"/>
            <a:chOff x="5610336" y="1876839"/>
            <a:chExt cx="3164386" cy="2152926"/>
          </a:xfrm>
        </p:grpSpPr>
        <p:sp>
          <p:nvSpPr>
            <p:cNvPr id="13" name="Freeform: Shape 12">
              <a:extLst>
                <a:ext uri="{FF2B5EF4-FFF2-40B4-BE49-F238E27FC236}">
                  <a16:creationId xmlns:a16="http://schemas.microsoft.com/office/drawing/2014/main" id="{EE00C157-1BCE-4BC1-85DE-FDDBB1AD7401}"/>
                </a:ext>
              </a:extLst>
            </p:cNvPr>
            <p:cNvSpPr/>
            <p:nvPr/>
          </p:nvSpPr>
          <p:spPr>
            <a:xfrm>
              <a:off x="5610336" y="1876839"/>
              <a:ext cx="3164386" cy="1466426"/>
            </a:xfrm>
            <a:custGeom>
              <a:avLst/>
              <a:gdLst>
                <a:gd name="connsiteX0" fmla="*/ 0 w 2360034"/>
                <a:gd name="connsiteY0" fmla="*/ 0 h 1830667"/>
                <a:gd name="connsiteX1" fmla="*/ 2360034 w 2360034"/>
                <a:gd name="connsiteY1" fmla="*/ 0 h 1830667"/>
                <a:gd name="connsiteX2" fmla="*/ 2360034 w 2360034"/>
                <a:gd name="connsiteY2" fmla="*/ 1830667 h 1830667"/>
                <a:gd name="connsiteX3" fmla="*/ 0 w 2360034"/>
                <a:gd name="connsiteY3" fmla="*/ 1830667 h 1830667"/>
                <a:gd name="connsiteX4" fmla="*/ 0 w 2360034"/>
                <a:gd name="connsiteY4" fmla="*/ 0 h 183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034" h="1830667">
                  <a:moveTo>
                    <a:pt x="0" y="0"/>
                  </a:moveTo>
                  <a:lnTo>
                    <a:pt x="2360034" y="0"/>
                  </a:lnTo>
                  <a:lnTo>
                    <a:pt x="2360034" y="1830667"/>
                  </a:lnTo>
                  <a:lnTo>
                    <a:pt x="0" y="1830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1">
              <a:noAutofit/>
            </a:bodyPr>
            <a:lstStyle/>
            <a:p>
              <a:pPr defTabSz="800080">
                <a:lnSpc>
                  <a:spcPct val="90000"/>
                </a:lnSpc>
                <a:spcBef>
                  <a:spcPct val="0"/>
                </a:spcBef>
                <a:spcAft>
                  <a:spcPct val="35000"/>
                </a:spcAft>
              </a:pPr>
              <a:r>
                <a:rPr lang="en-US" b="1"/>
                <a:t>Dept/</a:t>
              </a:r>
              <a:r>
                <a:rPr lang="en-US" b="1" err="1"/>
                <a:t>Div</a:t>
              </a:r>
              <a:endParaRPr lang="en-US" sz="1600"/>
            </a:p>
            <a:p>
              <a:pPr marL="285750" indent="-285750" defTabSz="800080">
                <a:lnSpc>
                  <a:spcPct val="90000"/>
                </a:lnSpc>
                <a:spcBef>
                  <a:spcPct val="0"/>
                </a:spcBef>
                <a:spcAft>
                  <a:spcPct val="35000"/>
                </a:spcAft>
                <a:buFont typeface="Arial" panose="020B0604020202020204" pitchFamily="34" charset="0"/>
                <a:buChar char="•"/>
              </a:pPr>
              <a:r>
                <a:rPr lang="en-US" sz="1600"/>
                <a:t>Convert to flattened PDF</a:t>
              </a:r>
            </a:p>
            <a:p>
              <a:pPr marL="285750" indent="-285750" defTabSz="800080">
                <a:lnSpc>
                  <a:spcPct val="90000"/>
                </a:lnSpc>
                <a:spcBef>
                  <a:spcPct val="0"/>
                </a:spcBef>
                <a:spcAft>
                  <a:spcPct val="35000"/>
                </a:spcAft>
                <a:buFont typeface="Arial" panose="020B0604020202020204" pitchFamily="34" charset="0"/>
                <a:buChar char="•"/>
              </a:pPr>
              <a:r>
                <a:rPr lang="en-US" sz="1600"/>
                <a:t>Save original PDF to provide if requested</a:t>
              </a:r>
            </a:p>
            <a:p>
              <a:pPr marL="285750" indent="-285750" defTabSz="800080">
                <a:lnSpc>
                  <a:spcPct val="90000"/>
                </a:lnSpc>
                <a:spcBef>
                  <a:spcPct val="0"/>
                </a:spcBef>
                <a:spcAft>
                  <a:spcPct val="35000"/>
                </a:spcAft>
                <a:buFont typeface="Arial" panose="020B0604020202020204" pitchFamily="34" charset="0"/>
                <a:buChar char="•"/>
              </a:pPr>
              <a:r>
                <a:rPr lang="en-US" sz="1600"/>
                <a:t>Send to OSR</a:t>
              </a:r>
            </a:p>
          </p:txBody>
        </p:sp>
        <p:sp>
          <p:nvSpPr>
            <p:cNvPr id="14" name="Oval 13">
              <a:extLst>
                <a:ext uri="{FF2B5EF4-FFF2-40B4-BE49-F238E27FC236}">
                  <a16:creationId xmlns:a16="http://schemas.microsoft.com/office/drawing/2014/main" id="{CDC82A0C-9A8B-4A3A-A1E3-55ECE938BCAE}"/>
                </a:ext>
              </a:extLst>
            </p:cNvPr>
            <p:cNvSpPr/>
            <p:nvPr/>
          </p:nvSpPr>
          <p:spPr>
            <a:xfrm>
              <a:off x="6561520" y="3572099"/>
              <a:ext cx="457666" cy="4576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grpSp>
        <p:nvGrpSpPr>
          <p:cNvPr id="20" name="Group 19">
            <a:extLst>
              <a:ext uri="{FF2B5EF4-FFF2-40B4-BE49-F238E27FC236}">
                <a16:creationId xmlns:a16="http://schemas.microsoft.com/office/drawing/2014/main" id="{4943FE60-329F-4456-A46B-11558FE3B050}"/>
              </a:ext>
            </a:extLst>
          </p:cNvPr>
          <p:cNvGrpSpPr/>
          <p:nvPr/>
        </p:nvGrpSpPr>
        <p:grpSpPr>
          <a:xfrm>
            <a:off x="7953495" y="3572101"/>
            <a:ext cx="4103629" cy="2535646"/>
            <a:chOff x="7971679" y="3572099"/>
            <a:chExt cx="3550427" cy="2535646"/>
          </a:xfrm>
        </p:grpSpPr>
        <p:sp>
          <p:nvSpPr>
            <p:cNvPr id="15" name="Freeform: Shape 14">
              <a:extLst>
                <a:ext uri="{FF2B5EF4-FFF2-40B4-BE49-F238E27FC236}">
                  <a16:creationId xmlns:a16="http://schemas.microsoft.com/office/drawing/2014/main" id="{BCDA445C-1E96-4915-ADD5-8BC070B648CD}"/>
                </a:ext>
              </a:extLst>
            </p:cNvPr>
            <p:cNvSpPr/>
            <p:nvPr/>
          </p:nvSpPr>
          <p:spPr>
            <a:xfrm>
              <a:off x="7971679" y="4277078"/>
              <a:ext cx="3550427" cy="1830667"/>
            </a:xfrm>
            <a:custGeom>
              <a:avLst/>
              <a:gdLst>
                <a:gd name="connsiteX0" fmla="*/ 0 w 2360034"/>
                <a:gd name="connsiteY0" fmla="*/ 0 h 1830667"/>
                <a:gd name="connsiteX1" fmla="*/ 2360034 w 2360034"/>
                <a:gd name="connsiteY1" fmla="*/ 0 h 1830667"/>
                <a:gd name="connsiteX2" fmla="*/ 2360034 w 2360034"/>
                <a:gd name="connsiteY2" fmla="*/ 1830667 h 1830667"/>
                <a:gd name="connsiteX3" fmla="*/ 0 w 2360034"/>
                <a:gd name="connsiteY3" fmla="*/ 1830667 h 1830667"/>
                <a:gd name="connsiteX4" fmla="*/ 0 w 2360034"/>
                <a:gd name="connsiteY4" fmla="*/ 0 h 183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034" h="1830667">
                  <a:moveTo>
                    <a:pt x="0" y="0"/>
                  </a:moveTo>
                  <a:lnTo>
                    <a:pt x="2360034" y="0"/>
                  </a:lnTo>
                  <a:lnTo>
                    <a:pt x="2360034" y="1830667"/>
                  </a:lnTo>
                  <a:lnTo>
                    <a:pt x="0" y="1830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defTabSz="800080">
                <a:lnSpc>
                  <a:spcPct val="90000"/>
                </a:lnSpc>
                <a:spcBef>
                  <a:spcPct val="0"/>
                </a:spcBef>
                <a:spcAft>
                  <a:spcPct val="35000"/>
                </a:spcAft>
              </a:pPr>
              <a:r>
                <a:rPr lang="en-US" b="1"/>
                <a:t>RSC/OSR</a:t>
              </a:r>
            </a:p>
            <a:p>
              <a:pPr marL="171446" lvl="1" indent="-171446" defTabSz="711182">
                <a:lnSpc>
                  <a:spcPct val="90000"/>
                </a:lnSpc>
                <a:spcBef>
                  <a:spcPct val="0"/>
                </a:spcBef>
                <a:spcAft>
                  <a:spcPct val="15000"/>
                </a:spcAft>
                <a:buChar char="•"/>
              </a:pPr>
              <a:r>
                <a:rPr lang="en-US" sz="1600"/>
                <a:t>Review OS for compliance with effort and sponsor requirements</a:t>
              </a:r>
            </a:p>
            <a:p>
              <a:pPr marL="171446" lvl="1" indent="-171446" defTabSz="711182">
                <a:lnSpc>
                  <a:spcPct val="90000"/>
                </a:lnSpc>
                <a:spcBef>
                  <a:spcPct val="0"/>
                </a:spcBef>
                <a:spcAft>
                  <a:spcPct val="15000"/>
                </a:spcAft>
                <a:buChar char="•"/>
              </a:pPr>
              <a:r>
                <a:rPr lang="en-US" sz="1600"/>
                <a:t>Combine PDFs from all Key Personnel and Submit to sponsor</a:t>
              </a:r>
            </a:p>
            <a:p>
              <a:pPr marL="171446" lvl="1" indent="-171446" defTabSz="711182">
                <a:lnSpc>
                  <a:spcPct val="90000"/>
                </a:lnSpc>
                <a:spcBef>
                  <a:spcPct val="0"/>
                </a:spcBef>
                <a:spcAft>
                  <a:spcPct val="15000"/>
                </a:spcAft>
                <a:buChar char="•"/>
              </a:pPr>
              <a:r>
                <a:rPr lang="en-US" sz="1600"/>
                <a:t>Upload final packet into eProposal</a:t>
              </a:r>
            </a:p>
          </p:txBody>
        </p:sp>
        <p:sp>
          <p:nvSpPr>
            <p:cNvPr id="16" name="Oval 15">
              <a:extLst>
                <a:ext uri="{FF2B5EF4-FFF2-40B4-BE49-F238E27FC236}">
                  <a16:creationId xmlns:a16="http://schemas.microsoft.com/office/drawing/2014/main" id="{4CBBFD93-6F83-43A7-8049-82C530CB1E9D}"/>
                </a:ext>
              </a:extLst>
            </p:cNvPr>
            <p:cNvSpPr/>
            <p:nvPr/>
          </p:nvSpPr>
          <p:spPr>
            <a:xfrm>
              <a:off x="9039556" y="3572099"/>
              <a:ext cx="457666" cy="45766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2" name="Footer Placeholder 1">
            <a:extLst>
              <a:ext uri="{FF2B5EF4-FFF2-40B4-BE49-F238E27FC236}">
                <a16:creationId xmlns:a16="http://schemas.microsoft.com/office/drawing/2014/main" id="{BC0F8BBA-AC2A-4098-9949-4B4C55BE6588}"/>
              </a:ext>
            </a:extLst>
          </p:cNvPr>
          <p:cNvSpPr>
            <a:spLocks noGrp="1"/>
          </p:cNvSpPr>
          <p:nvPr>
            <p:ph type="ftr" sz="quarter" idx="12"/>
          </p:nvPr>
        </p:nvSpPr>
        <p:spPr/>
        <p:txBody>
          <a:bodyPr/>
          <a:lstStyle/>
          <a:p>
            <a:r>
              <a:rPr lang="en-US"/>
              <a:t>Pre-award Budget Management Support &amp; Resources</a:t>
            </a:r>
          </a:p>
        </p:txBody>
      </p:sp>
      <p:sp>
        <p:nvSpPr>
          <p:cNvPr id="8" name="TextBox 7">
            <a:extLst>
              <a:ext uri="{FF2B5EF4-FFF2-40B4-BE49-F238E27FC236}">
                <a16:creationId xmlns:a16="http://schemas.microsoft.com/office/drawing/2014/main" id="{E83083D8-D80E-4382-BEC6-14BAF072418E}"/>
              </a:ext>
            </a:extLst>
          </p:cNvPr>
          <p:cNvSpPr txBox="1"/>
          <p:nvPr/>
        </p:nvSpPr>
        <p:spPr bwMode="auto">
          <a:xfrm>
            <a:off x="526847" y="4422977"/>
            <a:ext cx="2360035" cy="595035"/>
          </a:xfrm>
          <a:prstGeom prst="rect">
            <a:avLst/>
          </a:prstGeom>
          <a:noFill/>
          <a:ln w="19050" algn="ctr">
            <a:noFill/>
            <a:miter lim="800000"/>
            <a:headEnd/>
            <a:tailEnd/>
          </a:ln>
        </p:spPr>
        <p:txBody>
          <a:bodyPr wrap="square" lIns="0" tIns="0" rIns="0" bIns="0" rtlCol="0">
            <a:spAutoFit/>
          </a:bodyPr>
          <a:lstStyle/>
          <a:p>
            <a:pPr>
              <a:spcAft>
                <a:spcPts val="800"/>
              </a:spcAft>
            </a:pPr>
            <a:endParaRPr lang="en-US" sz="1600">
              <a:solidFill>
                <a:schemeClr val="bg1">
                  <a:lumMod val="50000"/>
                </a:schemeClr>
              </a:solidFill>
            </a:endParaRPr>
          </a:p>
          <a:p>
            <a:pPr>
              <a:spcAft>
                <a:spcPts val="800"/>
              </a:spcAft>
            </a:pPr>
            <a:endParaRPr lang="en-US" sz="1600">
              <a:solidFill>
                <a:schemeClr val="bg1">
                  <a:lumMod val="50000"/>
                </a:schemeClr>
              </a:solidFill>
            </a:endParaRPr>
          </a:p>
        </p:txBody>
      </p:sp>
    </p:spTree>
    <p:custDataLst>
      <p:tags r:id="rId1"/>
    </p:custDataLst>
    <p:extLst>
      <p:ext uri="{BB962C8B-B14F-4D97-AF65-F5344CB8AC3E}">
        <p14:creationId xmlns:p14="http://schemas.microsoft.com/office/powerpoint/2010/main" val="283962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FE94C-6F5E-4DC2-8500-33A52C8FFB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075CB27A-BB3B-4219-AAC2-8550B8EE37C7}"/>
              </a:ext>
            </a:extLst>
          </p:cNvPr>
          <p:cNvSpPr>
            <a:spLocks noGrp="1"/>
          </p:cNvSpPr>
          <p:nvPr>
            <p:ph type="sldNum" sz="quarter" idx="13"/>
          </p:nvPr>
        </p:nvSpPr>
        <p:spPr/>
        <p:txBody>
          <a:bodyPr/>
          <a:lstStyle/>
          <a:p>
            <a:fld id="{7BCC8D0D-EAEC-449D-9161-023DFF90F2E2}" type="slidenum">
              <a:rPr lang="en-US" smtClean="0"/>
              <a:pPr/>
              <a:t>38</a:t>
            </a:fld>
            <a:endParaRPr lang="en-US"/>
          </a:p>
        </p:txBody>
      </p:sp>
      <p:sp>
        <p:nvSpPr>
          <p:cNvPr id="4" name="Title 3">
            <a:extLst>
              <a:ext uri="{FF2B5EF4-FFF2-40B4-BE49-F238E27FC236}">
                <a16:creationId xmlns:a16="http://schemas.microsoft.com/office/drawing/2014/main" id="{BA95E3B6-7C7B-42F1-9C54-94F1C8B9B5A8}"/>
              </a:ext>
            </a:extLst>
          </p:cNvPr>
          <p:cNvSpPr>
            <a:spLocks noGrp="1"/>
          </p:cNvSpPr>
          <p:nvPr>
            <p:ph type="title"/>
          </p:nvPr>
        </p:nvSpPr>
        <p:spPr/>
        <p:txBody>
          <a:bodyPr/>
          <a:lstStyle/>
          <a:p>
            <a:r>
              <a:rPr lang="en-US"/>
              <a:t>Poll #4 </a:t>
            </a:r>
          </a:p>
        </p:txBody>
      </p:sp>
      <p:sp>
        <p:nvSpPr>
          <p:cNvPr id="5" name="Text Placeholder 4">
            <a:extLst>
              <a:ext uri="{FF2B5EF4-FFF2-40B4-BE49-F238E27FC236}">
                <a16:creationId xmlns:a16="http://schemas.microsoft.com/office/drawing/2014/main" id="{3BC4ECFC-6030-44BD-AD7C-0EC9B83AE23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35A2DAF2-4BC5-409A-B0BC-10EB364F7D88}"/>
              </a:ext>
            </a:extLst>
          </p:cNvPr>
          <p:cNvSpPr>
            <a:spLocks noGrp="1"/>
          </p:cNvSpPr>
          <p:nvPr>
            <p:ph idx="1"/>
          </p:nvPr>
        </p:nvSpPr>
        <p:spPr/>
        <p:txBody>
          <a:bodyPr/>
          <a:lstStyle/>
          <a:p>
            <a:r>
              <a:rPr lang="en-US"/>
              <a:t>Dr. Chen is a consultant for the Women’s US Soccer team advising on concussion protocols.  This is separate from the research she conducts at UCSF and there is no research activities related to the consulting agreement. </a:t>
            </a:r>
          </a:p>
          <a:p>
            <a:endParaRPr lang="en-US"/>
          </a:p>
          <a:p>
            <a:r>
              <a:rPr lang="en-US"/>
              <a:t>Does this belong on their Other Support? If yes, which section?</a:t>
            </a:r>
          </a:p>
          <a:p>
            <a:r>
              <a:rPr lang="en-US"/>
              <a:t>Reminder – we previously said it belong on the </a:t>
            </a:r>
            <a:r>
              <a:rPr lang="en-US" err="1"/>
              <a:t>biosketch</a:t>
            </a:r>
            <a:endParaRPr lang="en-US"/>
          </a:p>
          <a:p>
            <a:endParaRPr lang="en-US"/>
          </a:p>
          <a:p>
            <a:r>
              <a:rPr lang="en-US"/>
              <a:t>Answer: No, this is not related to research. So does not need to go on Other Support</a:t>
            </a:r>
          </a:p>
          <a:p>
            <a:endParaRPr lang="en-US"/>
          </a:p>
        </p:txBody>
      </p:sp>
      <p:sp>
        <p:nvSpPr>
          <p:cNvPr id="8" name="Rectangle 7">
            <a:extLst>
              <a:ext uri="{FF2B5EF4-FFF2-40B4-BE49-F238E27FC236}">
                <a16:creationId xmlns:a16="http://schemas.microsoft.com/office/drawing/2014/main" id="{642DECF3-09C0-4783-B185-BC34F1E1B897}"/>
              </a:ext>
            </a:extLst>
          </p:cNvPr>
          <p:cNvSpPr/>
          <p:nvPr/>
        </p:nvSpPr>
        <p:spPr>
          <a:xfrm>
            <a:off x="690893" y="5777951"/>
            <a:ext cx="3929345" cy="369332"/>
          </a:xfrm>
          <a:prstGeom prst="rect">
            <a:avLst/>
          </a:prstGeom>
        </p:spPr>
        <p:txBody>
          <a:bodyPr wrap="none">
            <a:spAutoFit/>
          </a:bodyPr>
          <a:lstStyle/>
          <a:p>
            <a:r>
              <a:rPr lang="en-US" dirty="0"/>
              <a:t>Source: NIH Other Support FAQ #15</a:t>
            </a:r>
          </a:p>
        </p:txBody>
      </p:sp>
    </p:spTree>
    <p:custDataLst>
      <p:tags r:id="rId1"/>
    </p:custDataLst>
    <p:extLst>
      <p:ext uri="{BB962C8B-B14F-4D97-AF65-F5344CB8AC3E}">
        <p14:creationId xmlns:p14="http://schemas.microsoft.com/office/powerpoint/2010/main" val="4250587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FE94C-6F5E-4DC2-8500-33A52C8FFB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075CB27A-BB3B-4219-AAC2-8550B8EE37C7}"/>
              </a:ext>
            </a:extLst>
          </p:cNvPr>
          <p:cNvSpPr>
            <a:spLocks noGrp="1"/>
          </p:cNvSpPr>
          <p:nvPr>
            <p:ph type="sldNum" sz="quarter" idx="13"/>
          </p:nvPr>
        </p:nvSpPr>
        <p:spPr/>
        <p:txBody>
          <a:bodyPr/>
          <a:lstStyle/>
          <a:p>
            <a:fld id="{7BCC8D0D-EAEC-449D-9161-023DFF90F2E2}" type="slidenum">
              <a:rPr lang="en-US" smtClean="0"/>
              <a:pPr/>
              <a:t>39</a:t>
            </a:fld>
            <a:endParaRPr lang="en-US"/>
          </a:p>
        </p:txBody>
      </p:sp>
      <p:sp>
        <p:nvSpPr>
          <p:cNvPr id="4" name="Title 3">
            <a:extLst>
              <a:ext uri="{FF2B5EF4-FFF2-40B4-BE49-F238E27FC236}">
                <a16:creationId xmlns:a16="http://schemas.microsoft.com/office/drawing/2014/main" id="{BA95E3B6-7C7B-42F1-9C54-94F1C8B9B5A8}"/>
              </a:ext>
            </a:extLst>
          </p:cNvPr>
          <p:cNvSpPr>
            <a:spLocks noGrp="1"/>
          </p:cNvSpPr>
          <p:nvPr>
            <p:ph type="title"/>
          </p:nvPr>
        </p:nvSpPr>
        <p:spPr/>
        <p:txBody>
          <a:bodyPr/>
          <a:lstStyle/>
          <a:p>
            <a:r>
              <a:rPr lang="en-US"/>
              <a:t>Poll #5</a:t>
            </a:r>
          </a:p>
        </p:txBody>
      </p:sp>
      <p:sp>
        <p:nvSpPr>
          <p:cNvPr id="5" name="Text Placeholder 4">
            <a:extLst>
              <a:ext uri="{FF2B5EF4-FFF2-40B4-BE49-F238E27FC236}">
                <a16:creationId xmlns:a16="http://schemas.microsoft.com/office/drawing/2014/main" id="{3BC4ECFC-6030-44BD-AD7C-0EC9B83AE23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35A2DAF2-4BC5-409A-B0BC-10EB364F7D88}"/>
              </a:ext>
            </a:extLst>
          </p:cNvPr>
          <p:cNvSpPr>
            <a:spLocks noGrp="1"/>
          </p:cNvSpPr>
          <p:nvPr>
            <p:ph idx="1"/>
          </p:nvPr>
        </p:nvSpPr>
        <p:spPr>
          <a:xfrm>
            <a:off x="612915" y="1868558"/>
            <a:ext cx="10850220" cy="4247215"/>
          </a:xfrm>
        </p:spPr>
        <p:txBody>
          <a:bodyPr/>
          <a:lstStyle/>
          <a:p>
            <a:r>
              <a:rPr lang="en-US"/>
              <a:t>Dr. Chen is a consultant for the Women’s US Soccer team advising on concussion protocols.  In addition, Dr. Chen also receives de-identified data that she can use in her research that she conducts at UCSF. </a:t>
            </a:r>
          </a:p>
          <a:p>
            <a:endParaRPr lang="en-US"/>
          </a:p>
          <a:p>
            <a:r>
              <a:rPr lang="en-US"/>
              <a:t>Does this belong on their Other Support? If yes, which section?</a:t>
            </a:r>
          </a:p>
          <a:p>
            <a:endParaRPr lang="en-US"/>
          </a:p>
          <a:p>
            <a:r>
              <a:rPr lang="en-US"/>
              <a:t>Answer: Yes, belongs in the “In-Kind” section of the Other Support since she is receiving data that contributes to her research.  </a:t>
            </a:r>
          </a:p>
          <a:p>
            <a:endParaRPr lang="en-US"/>
          </a:p>
          <a:p>
            <a:r>
              <a:rPr lang="en-US"/>
              <a:t>For the data, there should be a data use agreement contract that needs to be reviewed by the OSR – Industry Contracts Division</a:t>
            </a:r>
          </a:p>
          <a:p>
            <a:endParaRPr lang="en-US"/>
          </a:p>
        </p:txBody>
      </p:sp>
    </p:spTree>
    <p:custDataLst>
      <p:tags r:id="rId1"/>
    </p:custDataLst>
    <p:extLst>
      <p:ext uri="{BB962C8B-B14F-4D97-AF65-F5344CB8AC3E}">
        <p14:creationId xmlns:p14="http://schemas.microsoft.com/office/powerpoint/2010/main" val="2546234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45A3-C57D-43BF-87C1-2072A8D8A98C}"/>
              </a:ext>
            </a:extLst>
          </p:cNvPr>
          <p:cNvSpPr>
            <a:spLocks noGrp="1"/>
          </p:cNvSpPr>
          <p:nvPr>
            <p:ph type="title"/>
          </p:nvPr>
        </p:nvSpPr>
        <p:spPr>
          <a:xfrm>
            <a:off x="877825" y="433999"/>
            <a:ext cx="10773833" cy="575094"/>
          </a:xfrm>
        </p:spPr>
        <p:txBody>
          <a:bodyPr wrap="square" anchor="t">
            <a:normAutofit/>
          </a:bodyPr>
          <a:lstStyle/>
          <a:p>
            <a:r>
              <a:rPr lang="en-US">
                <a:hlinkClick r:id="rId4"/>
              </a:rPr>
              <a:t>NOT-OD-21-073</a:t>
            </a:r>
            <a:endParaRPr lang="en-US"/>
          </a:p>
        </p:txBody>
      </p:sp>
      <p:pic>
        <p:nvPicPr>
          <p:cNvPr id="8" name="Graphic 7" descr="Question mark">
            <a:extLst>
              <a:ext uri="{FF2B5EF4-FFF2-40B4-BE49-F238E27FC236}">
                <a16:creationId xmlns:a16="http://schemas.microsoft.com/office/drawing/2014/main" id="{7590FACB-A85C-44CE-BDB2-221BC6C83D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2536" y="1562634"/>
            <a:ext cx="3978016" cy="3978016"/>
          </a:xfrm>
          <a:prstGeom prst="rect">
            <a:avLst/>
          </a:prstGeom>
        </p:spPr>
      </p:pic>
      <p:sp>
        <p:nvSpPr>
          <p:cNvPr id="6" name="Text Placeholder 5">
            <a:extLst>
              <a:ext uri="{FF2B5EF4-FFF2-40B4-BE49-F238E27FC236}">
                <a16:creationId xmlns:a16="http://schemas.microsoft.com/office/drawing/2014/main" id="{017968D3-CCA6-4F64-9E8F-54DAB56972E1}"/>
              </a:ext>
            </a:extLst>
          </p:cNvPr>
          <p:cNvSpPr>
            <a:spLocks noGrp="1"/>
          </p:cNvSpPr>
          <p:nvPr>
            <p:ph type="body" idx="10"/>
          </p:nvPr>
        </p:nvSpPr>
        <p:spPr>
          <a:xfrm>
            <a:off x="854750" y="1013951"/>
            <a:ext cx="10770193" cy="924620"/>
          </a:xfrm>
        </p:spPr>
        <p:txBody>
          <a:bodyPr wrap="square" anchor="t">
            <a:noAutofit/>
          </a:bodyPr>
          <a:lstStyle/>
          <a:p>
            <a:pPr marL="0" indent="0">
              <a:lnSpc>
                <a:spcPct val="90000"/>
              </a:lnSpc>
              <a:buNone/>
            </a:pPr>
            <a:r>
              <a:rPr lang="en-US" sz="2400"/>
              <a:t>Upcoming changes to Biographical Sketch and Other Support Format Page for Due Dates on or after May 25, 2021</a:t>
            </a:r>
          </a:p>
        </p:txBody>
      </p:sp>
      <p:sp>
        <p:nvSpPr>
          <p:cNvPr id="3" name="Content Placeholder 2">
            <a:extLst>
              <a:ext uri="{FF2B5EF4-FFF2-40B4-BE49-F238E27FC236}">
                <a16:creationId xmlns:a16="http://schemas.microsoft.com/office/drawing/2014/main" id="{4479F6CC-903C-4A9A-A592-B54E9B451092}"/>
              </a:ext>
            </a:extLst>
          </p:cNvPr>
          <p:cNvSpPr>
            <a:spLocks noGrp="1"/>
          </p:cNvSpPr>
          <p:nvPr>
            <p:ph idx="11"/>
          </p:nvPr>
        </p:nvSpPr>
        <p:spPr>
          <a:xfrm>
            <a:off x="6510170" y="1556703"/>
            <a:ext cx="5350932" cy="3978016"/>
          </a:xfrm>
        </p:spPr>
        <p:txBody>
          <a:bodyPr wrap="square">
            <a:normAutofit/>
          </a:bodyPr>
          <a:lstStyle/>
          <a:p>
            <a:endParaRPr lang="en-US" sz="2400"/>
          </a:p>
          <a:p>
            <a:pPr>
              <a:spcAft>
                <a:spcPts val="1200"/>
              </a:spcAft>
            </a:pPr>
            <a:r>
              <a:rPr lang="en-US" sz="2400"/>
              <a:t>Align with other Federal Research Agencies</a:t>
            </a:r>
          </a:p>
          <a:p>
            <a:pPr>
              <a:spcAft>
                <a:spcPts val="1200"/>
              </a:spcAft>
            </a:pPr>
            <a:r>
              <a:rPr lang="en-US" sz="2400"/>
              <a:t>Following guidance issued by the Office of Science and Technology Policy Joint Committee on the Research Environment</a:t>
            </a:r>
          </a:p>
          <a:p>
            <a:pPr>
              <a:spcAft>
                <a:spcPts val="1200"/>
              </a:spcAft>
            </a:pPr>
            <a:r>
              <a:rPr lang="en-US" sz="2400"/>
              <a:t>First step to transitioning into </a:t>
            </a:r>
            <a:r>
              <a:rPr lang="en-US" sz="2400" err="1"/>
              <a:t>SciENcv</a:t>
            </a:r>
            <a:endParaRPr lang="en-US" sz="2400"/>
          </a:p>
        </p:txBody>
      </p:sp>
      <p:sp>
        <p:nvSpPr>
          <p:cNvPr id="4" name="Footer Placeholder 3">
            <a:extLst>
              <a:ext uri="{FF2B5EF4-FFF2-40B4-BE49-F238E27FC236}">
                <a16:creationId xmlns:a16="http://schemas.microsoft.com/office/drawing/2014/main" id="{D00DC8AA-FDFE-4E61-A994-11203CF0DA02}"/>
              </a:ext>
            </a:extLst>
          </p:cNvPr>
          <p:cNvSpPr>
            <a:spLocks noGrp="1"/>
          </p:cNvSpPr>
          <p:nvPr>
            <p:ph type="ftr" sz="quarter" idx="3"/>
          </p:nvPr>
        </p:nvSpPr>
        <p:spPr>
          <a:xfrm>
            <a:off x="972215" y="6470128"/>
            <a:ext cx="5747876" cy="137980"/>
          </a:xfrm>
        </p:spPr>
        <p:txBody>
          <a:bodyPr wrap="square" anchor="b">
            <a:normAutofit/>
          </a:bodyPr>
          <a:lstStyle/>
          <a:p>
            <a:pPr>
              <a:spcAft>
                <a:spcPts val="600"/>
              </a:spcAft>
            </a:pPr>
            <a:r>
              <a:rPr lang="en-US"/>
              <a:t>NIH Biosketch and Other Support Updates</a:t>
            </a:r>
          </a:p>
        </p:txBody>
      </p:sp>
      <p:sp>
        <p:nvSpPr>
          <p:cNvPr id="5" name="Slide Number Placeholder 4">
            <a:extLst>
              <a:ext uri="{FF2B5EF4-FFF2-40B4-BE49-F238E27FC236}">
                <a16:creationId xmlns:a16="http://schemas.microsoft.com/office/drawing/2014/main" id="{72351A32-9FAD-4291-9940-DE56B0B05583}"/>
              </a:ext>
            </a:extLst>
          </p:cNvPr>
          <p:cNvSpPr>
            <a:spLocks noGrp="1"/>
          </p:cNvSpPr>
          <p:nvPr>
            <p:ph type="sldNum" sz="quarter" idx="4"/>
          </p:nvPr>
        </p:nvSpPr>
        <p:spPr>
          <a:xfrm>
            <a:off x="477346" y="6453504"/>
            <a:ext cx="328081" cy="155233"/>
          </a:xfrm>
        </p:spPr>
        <p:txBody>
          <a:bodyPr wrap="square" anchor="b">
            <a:normAutofit/>
          </a:bodyPr>
          <a:lstStyle/>
          <a:p>
            <a:pPr>
              <a:spcAft>
                <a:spcPts val="600"/>
              </a:spcAft>
            </a:pPr>
            <a:fld id="{7BCC8D0D-EAEC-449D-9161-023DFF90F2E2}" type="slidenum">
              <a:rPr lang="en-US" smtClean="0"/>
              <a:pPr>
                <a:spcAft>
                  <a:spcPts val="600"/>
                </a:spcAft>
              </a:pPr>
              <a:t>4</a:t>
            </a:fld>
            <a:endParaRPr lang="en-US"/>
          </a:p>
        </p:txBody>
      </p:sp>
    </p:spTree>
    <p:custDataLst>
      <p:tags r:id="rId1"/>
    </p:custDataLst>
    <p:extLst>
      <p:ext uri="{BB962C8B-B14F-4D97-AF65-F5344CB8AC3E}">
        <p14:creationId xmlns:p14="http://schemas.microsoft.com/office/powerpoint/2010/main" val="348083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C5A2EE-EC7B-49F9-A4F1-A2C446B35F81}"/>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AE2221B-982E-4F8F-AC29-155B5F86E0FB}"/>
              </a:ext>
            </a:extLst>
          </p:cNvPr>
          <p:cNvSpPr>
            <a:spLocks noGrp="1"/>
          </p:cNvSpPr>
          <p:nvPr>
            <p:ph type="sldNum" sz="quarter" idx="13"/>
          </p:nvPr>
        </p:nvSpPr>
        <p:spPr/>
        <p:txBody>
          <a:bodyPr/>
          <a:lstStyle/>
          <a:p>
            <a:fld id="{7BCC8D0D-EAEC-449D-9161-023DFF90F2E2}" type="slidenum">
              <a:rPr lang="en-US" smtClean="0"/>
              <a:pPr/>
              <a:t>40</a:t>
            </a:fld>
            <a:endParaRPr lang="en-US"/>
          </a:p>
        </p:txBody>
      </p:sp>
      <p:sp>
        <p:nvSpPr>
          <p:cNvPr id="4" name="Title 3">
            <a:extLst>
              <a:ext uri="{FF2B5EF4-FFF2-40B4-BE49-F238E27FC236}">
                <a16:creationId xmlns:a16="http://schemas.microsoft.com/office/drawing/2014/main" id="{7FD93A85-9E6D-4D66-9882-439493AAB270}"/>
              </a:ext>
            </a:extLst>
          </p:cNvPr>
          <p:cNvSpPr>
            <a:spLocks noGrp="1"/>
          </p:cNvSpPr>
          <p:nvPr>
            <p:ph type="title"/>
          </p:nvPr>
        </p:nvSpPr>
        <p:spPr/>
        <p:txBody>
          <a:bodyPr/>
          <a:lstStyle/>
          <a:p>
            <a:r>
              <a:rPr lang="en-US"/>
              <a:t>Poll #6</a:t>
            </a:r>
          </a:p>
        </p:txBody>
      </p:sp>
      <p:sp>
        <p:nvSpPr>
          <p:cNvPr id="5" name="Text Placeholder 4">
            <a:extLst>
              <a:ext uri="{FF2B5EF4-FFF2-40B4-BE49-F238E27FC236}">
                <a16:creationId xmlns:a16="http://schemas.microsoft.com/office/drawing/2014/main" id="{AEFF093D-7C03-45BD-ADA7-69F967E1138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7D97D4B7-DB6E-409C-BF51-0A51E519E91D}"/>
              </a:ext>
            </a:extLst>
          </p:cNvPr>
          <p:cNvSpPr>
            <a:spLocks noGrp="1"/>
          </p:cNvSpPr>
          <p:nvPr>
            <p:ph idx="1"/>
          </p:nvPr>
        </p:nvSpPr>
        <p:spPr/>
        <p:txBody>
          <a:bodyPr/>
          <a:lstStyle/>
          <a:p>
            <a:r>
              <a:rPr lang="en-US" dirty="0"/>
              <a:t>Dr. Aziz has a Postdoctoral Scholar, James Gordon Ph.D., working in his lab.  James Gordon has a stipend and living expenses paid by his home institution, Dresden Technical University, Germany.  Dr. Gordon is working on one of the research project in collaboration with others in Dr. Aziz lab. </a:t>
            </a:r>
          </a:p>
          <a:p>
            <a:endParaRPr lang="en-US" dirty="0"/>
          </a:p>
          <a:p>
            <a:r>
              <a:rPr lang="en-US" dirty="0"/>
              <a:t>Does this belong on Dr. Aziz Other Support, if yes, which section? </a:t>
            </a:r>
          </a:p>
          <a:p>
            <a:endParaRPr lang="en-US" dirty="0"/>
          </a:p>
          <a:p>
            <a:r>
              <a:rPr lang="en-US" dirty="0"/>
              <a:t>Yes, it should be reported in the In-Kind section </a:t>
            </a:r>
          </a:p>
          <a:p>
            <a:pPr marL="0" indent="0">
              <a:buNone/>
            </a:pPr>
            <a:endParaRPr lang="en-US" dirty="0"/>
          </a:p>
          <a:p>
            <a:endParaRPr lang="en-US" dirty="0"/>
          </a:p>
        </p:txBody>
      </p:sp>
      <p:sp>
        <p:nvSpPr>
          <p:cNvPr id="7" name="Rectangle 6">
            <a:extLst>
              <a:ext uri="{FF2B5EF4-FFF2-40B4-BE49-F238E27FC236}">
                <a16:creationId xmlns:a16="http://schemas.microsoft.com/office/drawing/2014/main" id="{79D048ED-B188-4D8C-A9C4-0F8AE0F4EABC}"/>
              </a:ext>
            </a:extLst>
          </p:cNvPr>
          <p:cNvSpPr/>
          <p:nvPr/>
        </p:nvSpPr>
        <p:spPr>
          <a:xfrm>
            <a:off x="690893" y="5777951"/>
            <a:ext cx="3929345" cy="369332"/>
          </a:xfrm>
          <a:prstGeom prst="rect">
            <a:avLst/>
          </a:prstGeom>
        </p:spPr>
        <p:txBody>
          <a:bodyPr wrap="none">
            <a:spAutoFit/>
          </a:bodyPr>
          <a:lstStyle/>
          <a:p>
            <a:r>
              <a:rPr lang="en-US" dirty="0"/>
              <a:t>Source: NIH Other Support FAQ #19</a:t>
            </a:r>
          </a:p>
        </p:txBody>
      </p:sp>
    </p:spTree>
    <p:custDataLst>
      <p:tags r:id="rId1"/>
    </p:custDataLst>
    <p:extLst>
      <p:ext uri="{BB962C8B-B14F-4D97-AF65-F5344CB8AC3E}">
        <p14:creationId xmlns:p14="http://schemas.microsoft.com/office/powerpoint/2010/main" val="2679943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2A129B-70C4-41C9-8DDF-57F73B68171D}"/>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8B89865D-B7F1-49A3-A5DE-58524E0BABC6}"/>
              </a:ext>
            </a:extLst>
          </p:cNvPr>
          <p:cNvSpPr>
            <a:spLocks noGrp="1"/>
          </p:cNvSpPr>
          <p:nvPr>
            <p:ph type="sldNum" sz="quarter" idx="13"/>
          </p:nvPr>
        </p:nvSpPr>
        <p:spPr/>
        <p:txBody>
          <a:bodyPr/>
          <a:lstStyle/>
          <a:p>
            <a:fld id="{7BCC8D0D-EAEC-449D-9161-023DFF90F2E2}" type="slidenum">
              <a:rPr lang="en-US" smtClean="0"/>
              <a:pPr/>
              <a:t>41</a:t>
            </a:fld>
            <a:endParaRPr lang="en-US"/>
          </a:p>
        </p:txBody>
      </p:sp>
      <p:sp>
        <p:nvSpPr>
          <p:cNvPr id="4" name="Title 3">
            <a:extLst>
              <a:ext uri="{FF2B5EF4-FFF2-40B4-BE49-F238E27FC236}">
                <a16:creationId xmlns:a16="http://schemas.microsoft.com/office/drawing/2014/main" id="{9EB49260-9B6E-41A4-B4FC-44A9F9351768}"/>
              </a:ext>
            </a:extLst>
          </p:cNvPr>
          <p:cNvSpPr>
            <a:spLocks noGrp="1"/>
          </p:cNvSpPr>
          <p:nvPr>
            <p:ph type="title"/>
          </p:nvPr>
        </p:nvSpPr>
        <p:spPr/>
        <p:txBody>
          <a:bodyPr/>
          <a:lstStyle/>
          <a:p>
            <a:r>
              <a:rPr lang="en-US"/>
              <a:t>Example of In-Kind </a:t>
            </a:r>
          </a:p>
        </p:txBody>
      </p:sp>
      <p:sp>
        <p:nvSpPr>
          <p:cNvPr id="5" name="Text Placeholder 4">
            <a:extLst>
              <a:ext uri="{FF2B5EF4-FFF2-40B4-BE49-F238E27FC236}">
                <a16:creationId xmlns:a16="http://schemas.microsoft.com/office/drawing/2014/main" id="{8FBEAEA7-EBA3-4B62-B10F-9F47CAF1ABAF}"/>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A432CA86-FCDB-4CB6-9709-165443FE2F30}"/>
              </a:ext>
            </a:extLst>
          </p:cNvPr>
          <p:cNvSpPr>
            <a:spLocks noGrp="1"/>
          </p:cNvSpPr>
          <p:nvPr>
            <p:ph idx="1"/>
          </p:nvPr>
        </p:nvSpPr>
        <p:spPr>
          <a:xfrm>
            <a:off x="612915" y="1868558"/>
            <a:ext cx="11027542" cy="3909393"/>
          </a:xfrm>
        </p:spPr>
        <p:txBody>
          <a:bodyPr/>
          <a:lstStyle/>
          <a:p>
            <a:pPr marL="0" indent="0">
              <a:buNone/>
            </a:pPr>
            <a:r>
              <a:rPr lang="en-US"/>
              <a:t>*Summary of In-Kind Contribution: Post-doctoral fellow, Dr. James Gordon, who conducts research activities in the Aziz lab. Stipend and living expenses provided by Dresden Technical University. </a:t>
            </a:r>
          </a:p>
          <a:p>
            <a:pPr marL="0" indent="0">
              <a:buNone/>
            </a:pPr>
            <a:r>
              <a:rPr lang="en-US"/>
              <a:t>*Status of Support: Active </a:t>
            </a:r>
          </a:p>
          <a:p>
            <a:pPr marL="0" indent="0">
              <a:buNone/>
            </a:pPr>
            <a:r>
              <a:rPr lang="en-US"/>
              <a:t>*Primary Place of Performance: University of California, San Francisco</a:t>
            </a:r>
          </a:p>
          <a:p>
            <a:pPr marL="0" indent="0">
              <a:buNone/>
            </a:pPr>
            <a:r>
              <a:rPr lang="en-US"/>
              <a:t>Project/Proposal Start and End Date (MM/YYYY) (if available): 01/01/2020-12/31/2022</a:t>
            </a:r>
          </a:p>
          <a:p>
            <a:pPr marL="0" indent="0">
              <a:buNone/>
            </a:pPr>
            <a:r>
              <a:rPr lang="en-US"/>
              <a:t>*Person Months (Calendar/Academic/Summer) per budget period: N/A</a:t>
            </a:r>
          </a:p>
          <a:p>
            <a:pPr marL="0" indent="0">
              <a:buNone/>
            </a:pPr>
            <a:r>
              <a:rPr lang="en-US"/>
              <a:t>*Estimated Dollar Value of In-Kind Information: $80,000</a:t>
            </a:r>
          </a:p>
          <a:p>
            <a:endParaRPr lang="en-US"/>
          </a:p>
        </p:txBody>
      </p:sp>
    </p:spTree>
    <p:custDataLst>
      <p:tags r:id="rId1"/>
    </p:custDataLst>
    <p:extLst>
      <p:ext uri="{BB962C8B-B14F-4D97-AF65-F5344CB8AC3E}">
        <p14:creationId xmlns:p14="http://schemas.microsoft.com/office/powerpoint/2010/main" val="190329231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C5A2EE-EC7B-49F9-A4F1-A2C446B35F81}"/>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AE2221B-982E-4F8F-AC29-155B5F86E0FB}"/>
              </a:ext>
            </a:extLst>
          </p:cNvPr>
          <p:cNvSpPr>
            <a:spLocks noGrp="1"/>
          </p:cNvSpPr>
          <p:nvPr>
            <p:ph type="sldNum" sz="quarter" idx="13"/>
          </p:nvPr>
        </p:nvSpPr>
        <p:spPr/>
        <p:txBody>
          <a:bodyPr/>
          <a:lstStyle/>
          <a:p>
            <a:fld id="{7BCC8D0D-EAEC-449D-9161-023DFF90F2E2}" type="slidenum">
              <a:rPr lang="en-US" smtClean="0"/>
              <a:pPr/>
              <a:t>42</a:t>
            </a:fld>
            <a:endParaRPr lang="en-US"/>
          </a:p>
        </p:txBody>
      </p:sp>
      <p:sp>
        <p:nvSpPr>
          <p:cNvPr id="4" name="Title 3">
            <a:extLst>
              <a:ext uri="{FF2B5EF4-FFF2-40B4-BE49-F238E27FC236}">
                <a16:creationId xmlns:a16="http://schemas.microsoft.com/office/drawing/2014/main" id="{7FD93A85-9E6D-4D66-9882-439493AAB270}"/>
              </a:ext>
            </a:extLst>
          </p:cNvPr>
          <p:cNvSpPr>
            <a:spLocks noGrp="1"/>
          </p:cNvSpPr>
          <p:nvPr>
            <p:ph type="title"/>
          </p:nvPr>
        </p:nvSpPr>
        <p:spPr/>
        <p:txBody>
          <a:bodyPr/>
          <a:lstStyle/>
          <a:p>
            <a:r>
              <a:rPr lang="en-US"/>
              <a:t>Poll #7</a:t>
            </a:r>
          </a:p>
        </p:txBody>
      </p:sp>
      <p:sp>
        <p:nvSpPr>
          <p:cNvPr id="5" name="Text Placeholder 4">
            <a:extLst>
              <a:ext uri="{FF2B5EF4-FFF2-40B4-BE49-F238E27FC236}">
                <a16:creationId xmlns:a16="http://schemas.microsoft.com/office/drawing/2014/main" id="{AEFF093D-7C03-45BD-ADA7-69F967E1138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7D97D4B7-DB6E-409C-BF51-0A51E519E91D}"/>
              </a:ext>
            </a:extLst>
          </p:cNvPr>
          <p:cNvSpPr>
            <a:spLocks noGrp="1"/>
          </p:cNvSpPr>
          <p:nvPr>
            <p:ph idx="1"/>
          </p:nvPr>
        </p:nvSpPr>
        <p:spPr/>
        <p:txBody>
          <a:bodyPr/>
          <a:lstStyle/>
          <a:p>
            <a:r>
              <a:rPr lang="en-US"/>
              <a:t>Dr. Aziz has a Postdoctoral Scholar, James Gordon Ph.D., working in his lab.  James Gordon has a stipend and living expenses paid by an American Heart Association fellowship administered through UCSF. Dr. Gordon has a unique project and Dr. Aziz provides guidance to Dr. Gordon. </a:t>
            </a:r>
          </a:p>
          <a:p>
            <a:endParaRPr lang="en-US"/>
          </a:p>
          <a:p>
            <a:r>
              <a:rPr lang="en-US"/>
              <a:t>Does this belong on Dr. Aziz’s Other Support, if yes, which section? </a:t>
            </a:r>
          </a:p>
          <a:p>
            <a:endParaRPr lang="en-US"/>
          </a:p>
          <a:p>
            <a:r>
              <a:rPr lang="en-US"/>
              <a:t>No, if the relationship is solely a mentor/mentee arrangement, with no research activities, it is not a resource and does not need to be reported. </a:t>
            </a:r>
          </a:p>
          <a:p>
            <a:endParaRPr lang="en-US"/>
          </a:p>
        </p:txBody>
      </p:sp>
      <p:sp>
        <p:nvSpPr>
          <p:cNvPr id="7" name="Rectangle 6">
            <a:extLst>
              <a:ext uri="{FF2B5EF4-FFF2-40B4-BE49-F238E27FC236}">
                <a16:creationId xmlns:a16="http://schemas.microsoft.com/office/drawing/2014/main" id="{B5250681-11FC-4B72-A30D-78DAF6652FD3}"/>
              </a:ext>
            </a:extLst>
          </p:cNvPr>
          <p:cNvSpPr/>
          <p:nvPr/>
        </p:nvSpPr>
        <p:spPr>
          <a:xfrm>
            <a:off x="690893" y="5777951"/>
            <a:ext cx="3929345" cy="369332"/>
          </a:xfrm>
          <a:prstGeom prst="rect">
            <a:avLst/>
          </a:prstGeom>
        </p:spPr>
        <p:txBody>
          <a:bodyPr wrap="none">
            <a:spAutoFit/>
          </a:bodyPr>
          <a:lstStyle/>
          <a:p>
            <a:r>
              <a:rPr lang="en-US" dirty="0"/>
              <a:t>Source: NIH Other Support FAQ #20</a:t>
            </a:r>
          </a:p>
        </p:txBody>
      </p:sp>
    </p:spTree>
    <p:custDataLst>
      <p:tags r:id="rId1"/>
    </p:custDataLst>
    <p:extLst>
      <p:ext uri="{BB962C8B-B14F-4D97-AF65-F5344CB8AC3E}">
        <p14:creationId xmlns:p14="http://schemas.microsoft.com/office/powerpoint/2010/main" val="125339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CD207F-E742-44F4-91E4-E8A4F3004E1C}"/>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52239174-F7E6-4F9D-A9B2-F64BE0E91611}"/>
              </a:ext>
            </a:extLst>
          </p:cNvPr>
          <p:cNvSpPr>
            <a:spLocks noGrp="1"/>
          </p:cNvSpPr>
          <p:nvPr>
            <p:ph type="sldNum" sz="quarter" idx="13"/>
          </p:nvPr>
        </p:nvSpPr>
        <p:spPr/>
        <p:txBody>
          <a:bodyPr/>
          <a:lstStyle/>
          <a:p>
            <a:fld id="{7BCC8D0D-EAEC-449D-9161-023DFF90F2E2}" type="slidenum">
              <a:rPr lang="en-US" smtClean="0"/>
              <a:pPr/>
              <a:t>43</a:t>
            </a:fld>
            <a:endParaRPr lang="en-US"/>
          </a:p>
        </p:txBody>
      </p:sp>
      <p:sp>
        <p:nvSpPr>
          <p:cNvPr id="4" name="Title 3">
            <a:extLst>
              <a:ext uri="{FF2B5EF4-FFF2-40B4-BE49-F238E27FC236}">
                <a16:creationId xmlns:a16="http://schemas.microsoft.com/office/drawing/2014/main" id="{2CFF34CB-DC96-43AF-BAB4-12770207E729}"/>
              </a:ext>
            </a:extLst>
          </p:cNvPr>
          <p:cNvSpPr>
            <a:spLocks noGrp="1"/>
          </p:cNvSpPr>
          <p:nvPr>
            <p:ph type="title"/>
          </p:nvPr>
        </p:nvSpPr>
        <p:spPr/>
        <p:txBody>
          <a:bodyPr/>
          <a:lstStyle/>
          <a:p>
            <a:r>
              <a:rPr lang="en-US"/>
              <a:t>Poll #8 </a:t>
            </a:r>
          </a:p>
        </p:txBody>
      </p:sp>
      <p:sp>
        <p:nvSpPr>
          <p:cNvPr id="5" name="Text Placeholder 4">
            <a:extLst>
              <a:ext uri="{FF2B5EF4-FFF2-40B4-BE49-F238E27FC236}">
                <a16:creationId xmlns:a16="http://schemas.microsoft.com/office/drawing/2014/main" id="{D467BDA3-9BA3-4745-A674-EC49B8312E13}"/>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2E57BD52-DB7E-4E1C-BCC0-A593AAB975C0}"/>
              </a:ext>
            </a:extLst>
          </p:cNvPr>
          <p:cNvSpPr>
            <a:spLocks noGrp="1"/>
          </p:cNvSpPr>
          <p:nvPr>
            <p:ph idx="1"/>
          </p:nvPr>
        </p:nvSpPr>
        <p:spPr/>
        <p:txBody>
          <a:bodyPr/>
          <a:lstStyle/>
          <a:p>
            <a:r>
              <a:rPr lang="en-US" dirty="0"/>
              <a:t>Dr. Anderson has a joint appointment as a CZ </a:t>
            </a:r>
            <a:r>
              <a:rPr lang="en-US" dirty="0" err="1"/>
              <a:t>Biohub</a:t>
            </a:r>
            <a:r>
              <a:rPr lang="en-US" dirty="0"/>
              <a:t> investigator.  The </a:t>
            </a:r>
            <a:r>
              <a:rPr lang="en-US" dirty="0" err="1"/>
              <a:t>Biohub</a:t>
            </a:r>
            <a:r>
              <a:rPr lang="en-US" dirty="0"/>
              <a:t> provides start-up funds to Dr. Anderson. </a:t>
            </a:r>
          </a:p>
          <a:p>
            <a:endParaRPr lang="en-US" dirty="0"/>
          </a:p>
          <a:p>
            <a:r>
              <a:rPr lang="en-US" dirty="0"/>
              <a:t>Does this belong on their Other Support?  If yes, which section? </a:t>
            </a:r>
          </a:p>
          <a:p>
            <a:endParaRPr lang="en-US" dirty="0"/>
          </a:p>
          <a:p>
            <a:r>
              <a:rPr lang="en-US" dirty="0"/>
              <a:t>Yes, it should be in the In-Kind</a:t>
            </a:r>
          </a:p>
          <a:p>
            <a:pPr marL="0" indent="0">
              <a:buNone/>
            </a:pPr>
            <a:r>
              <a:rPr lang="en-US" dirty="0"/>
              <a:t>Start-up funds provided by applicant organization are not included in Other support.  However, start-up packages from outside organization must be included in Other Support. </a:t>
            </a:r>
          </a:p>
          <a:p>
            <a:pPr marL="0" indent="0">
              <a:buNone/>
            </a:pPr>
            <a:endParaRPr lang="en-US" dirty="0"/>
          </a:p>
          <a:p>
            <a:pPr marL="0" indent="0">
              <a:buNone/>
            </a:pPr>
            <a:r>
              <a:rPr lang="en-US" dirty="0"/>
              <a:t>Source: NIH Other Support FAQ #16</a:t>
            </a:r>
          </a:p>
        </p:txBody>
      </p:sp>
    </p:spTree>
    <p:custDataLst>
      <p:tags r:id="rId1"/>
    </p:custDataLst>
    <p:extLst>
      <p:ext uri="{BB962C8B-B14F-4D97-AF65-F5344CB8AC3E}">
        <p14:creationId xmlns:p14="http://schemas.microsoft.com/office/powerpoint/2010/main" val="147919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572C9E-7AF6-4285-AA5A-D17483C780F9}"/>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1794B99-AD25-40D3-B2C4-6BDFD01DC546}"/>
              </a:ext>
            </a:extLst>
          </p:cNvPr>
          <p:cNvSpPr>
            <a:spLocks noGrp="1"/>
          </p:cNvSpPr>
          <p:nvPr>
            <p:ph type="sldNum" sz="quarter" idx="13"/>
          </p:nvPr>
        </p:nvSpPr>
        <p:spPr/>
        <p:txBody>
          <a:bodyPr/>
          <a:lstStyle/>
          <a:p>
            <a:fld id="{7BCC8D0D-EAEC-449D-9161-023DFF90F2E2}" type="slidenum">
              <a:rPr lang="en-US" smtClean="0"/>
              <a:pPr/>
              <a:t>44</a:t>
            </a:fld>
            <a:endParaRPr lang="en-US"/>
          </a:p>
        </p:txBody>
      </p:sp>
      <p:sp>
        <p:nvSpPr>
          <p:cNvPr id="4" name="Title 3">
            <a:extLst>
              <a:ext uri="{FF2B5EF4-FFF2-40B4-BE49-F238E27FC236}">
                <a16:creationId xmlns:a16="http://schemas.microsoft.com/office/drawing/2014/main" id="{6CE46F65-2BD7-440E-B040-F62E34F774A2}"/>
              </a:ext>
            </a:extLst>
          </p:cNvPr>
          <p:cNvSpPr>
            <a:spLocks noGrp="1"/>
          </p:cNvSpPr>
          <p:nvPr>
            <p:ph type="title"/>
          </p:nvPr>
        </p:nvSpPr>
        <p:spPr/>
        <p:txBody>
          <a:bodyPr/>
          <a:lstStyle/>
          <a:p>
            <a:r>
              <a:rPr lang="en-US"/>
              <a:t>Poll #9</a:t>
            </a:r>
          </a:p>
        </p:txBody>
      </p:sp>
      <p:sp>
        <p:nvSpPr>
          <p:cNvPr id="5" name="Text Placeholder 4">
            <a:extLst>
              <a:ext uri="{FF2B5EF4-FFF2-40B4-BE49-F238E27FC236}">
                <a16:creationId xmlns:a16="http://schemas.microsoft.com/office/drawing/2014/main" id="{F15C1FAC-5FDB-4813-9C34-7E058AD2F695}"/>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FD769E88-3347-4D61-BBA8-0D2DD7DA74F6}"/>
              </a:ext>
            </a:extLst>
          </p:cNvPr>
          <p:cNvSpPr>
            <a:spLocks noGrp="1"/>
          </p:cNvSpPr>
          <p:nvPr>
            <p:ph idx="1"/>
          </p:nvPr>
        </p:nvSpPr>
        <p:spPr/>
        <p:txBody>
          <a:bodyPr/>
          <a:lstStyle/>
          <a:p>
            <a:r>
              <a:rPr lang="en-US" dirty="0"/>
              <a:t>Dr. Jackson has an Visiting Lecture position at Peking University.  He does not receive a salary and there is no effort commitment. Typically, Dr. Jackson travels to Peking University during the holiday break for 3 weeks and give multiple scientific lectures regarding the general state of ALS research. The travel is covered and he receive an honorarium.  </a:t>
            </a:r>
          </a:p>
          <a:p>
            <a:endParaRPr lang="en-US" dirty="0"/>
          </a:p>
          <a:p>
            <a:r>
              <a:rPr lang="en-US" dirty="0"/>
              <a:t>Does this belong on their Other Support?  If yes, which section? </a:t>
            </a:r>
          </a:p>
          <a:p>
            <a:r>
              <a:rPr lang="en-US" dirty="0"/>
              <a:t>Reminder – we previously said it belong on the </a:t>
            </a:r>
            <a:r>
              <a:rPr lang="en-US" dirty="0" err="1"/>
              <a:t>biosketch</a:t>
            </a:r>
            <a:endParaRPr lang="en-US" dirty="0"/>
          </a:p>
          <a:p>
            <a:endParaRPr lang="en-US" dirty="0"/>
          </a:p>
          <a:p>
            <a:r>
              <a:rPr lang="en-US" dirty="0"/>
              <a:t>Answer: No, this is not in support or related to their research efforts</a:t>
            </a:r>
          </a:p>
          <a:p>
            <a:endParaRPr lang="en-US" dirty="0"/>
          </a:p>
        </p:txBody>
      </p:sp>
    </p:spTree>
    <p:custDataLst>
      <p:tags r:id="rId1"/>
    </p:custDataLst>
    <p:extLst>
      <p:ext uri="{BB962C8B-B14F-4D97-AF65-F5344CB8AC3E}">
        <p14:creationId xmlns:p14="http://schemas.microsoft.com/office/powerpoint/2010/main" val="4013621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572C9E-7AF6-4285-AA5A-D17483C780F9}"/>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1794B99-AD25-40D3-B2C4-6BDFD01DC546}"/>
              </a:ext>
            </a:extLst>
          </p:cNvPr>
          <p:cNvSpPr>
            <a:spLocks noGrp="1"/>
          </p:cNvSpPr>
          <p:nvPr>
            <p:ph type="sldNum" sz="quarter" idx="13"/>
          </p:nvPr>
        </p:nvSpPr>
        <p:spPr/>
        <p:txBody>
          <a:bodyPr/>
          <a:lstStyle/>
          <a:p>
            <a:fld id="{7BCC8D0D-EAEC-449D-9161-023DFF90F2E2}" type="slidenum">
              <a:rPr lang="en-US" smtClean="0"/>
              <a:pPr/>
              <a:t>45</a:t>
            </a:fld>
            <a:endParaRPr lang="en-US"/>
          </a:p>
        </p:txBody>
      </p:sp>
      <p:sp>
        <p:nvSpPr>
          <p:cNvPr id="4" name="Title 3">
            <a:extLst>
              <a:ext uri="{FF2B5EF4-FFF2-40B4-BE49-F238E27FC236}">
                <a16:creationId xmlns:a16="http://schemas.microsoft.com/office/drawing/2014/main" id="{6CE46F65-2BD7-440E-B040-F62E34F774A2}"/>
              </a:ext>
            </a:extLst>
          </p:cNvPr>
          <p:cNvSpPr>
            <a:spLocks noGrp="1"/>
          </p:cNvSpPr>
          <p:nvPr>
            <p:ph type="title"/>
          </p:nvPr>
        </p:nvSpPr>
        <p:spPr/>
        <p:txBody>
          <a:bodyPr/>
          <a:lstStyle/>
          <a:p>
            <a:r>
              <a:rPr lang="en-US"/>
              <a:t>Poll #10</a:t>
            </a:r>
          </a:p>
        </p:txBody>
      </p:sp>
      <p:sp>
        <p:nvSpPr>
          <p:cNvPr id="5" name="Text Placeholder 4">
            <a:extLst>
              <a:ext uri="{FF2B5EF4-FFF2-40B4-BE49-F238E27FC236}">
                <a16:creationId xmlns:a16="http://schemas.microsoft.com/office/drawing/2014/main" id="{F15C1FAC-5FDB-4813-9C34-7E058AD2F695}"/>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FD769E88-3347-4D61-BBA8-0D2DD7DA74F6}"/>
              </a:ext>
            </a:extLst>
          </p:cNvPr>
          <p:cNvSpPr>
            <a:spLocks noGrp="1"/>
          </p:cNvSpPr>
          <p:nvPr>
            <p:ph idx="1"/>
          </p:nvPr>
        </p:nvSpPr>
        <p:spPr>
          <a:xfrm>
            <a:off x="670890" y="1629727"/>
            <a:ext cx="10850220" cy="4486046"/>
          </a:xfrm>
        </p:spPr>
        <p:txBody>
          <a:bodyPr/>
          <a:lstStyle/>
          <a:p>
            <a:r>
              <a:rPr lang="en-US" dirty="0"/>
              <a:t>Dr. Jackson has a Visiting Lecture position at Peking University.  He does not receive a salary and there is no effort commitment. Typically, Dr. Jackson travels to Peking University during the holiday break for 3 weeks and give multiple scientific lectures regarding the general state of ALS research. The travel is covered and he receive an honorarium.  Additionally, he is provided a lab space to use in order to collaborate with researchers at Peking University.  The research conducted is separate from the research he conducts at UCSF. </a:t>
            </a:r>
          </a:p>
          <a:p>
            <a:endParaRPr lang="en-US" dirty="0"/>
          </a:p>
          <a:p>
            <a:r>
              <a:rPr lang="en-US" dirty="0"/>
              <a:t>Does this belong on their Other Support?  If yes, which section? </a:t>
            </a:r>
          </a:p>
          <a:p>
            <a:endParaRPr lang="en-US" dirty="0"/>
          </a:p>
          <a:p>
            <a:r>
              <a:rPr lang="en-US" dirty="0"/>
              <a:t>Answer: Yes, lab space does support his research efforts.</a:t>
            </a:r>
          </a:p>
          <a:p>
            <a:endParaRPr lang="en-US" dirty="0"/>
          </a:p>
        </p:txBody>
      </p:sp>
      <p:sp>
        <p:nvSpPr>
          <p:cNvPr id="7" name="Rectangle 6">
            <a:extLst>
              <a:ext uri="{FF2B5EF4-FFF2-40B4-BE49-F238E27FC236}">
                <a16:creationId xmlns:a16="http://schemas.microsoft.com/office/drawing/2014/main" id="{8F4663F0-D8E1-4484-A5B1-6AF9649A003E}"/>
              </a:ext>
            </a:extLst>
          </p:cNvPr>
          <p:cNvSpPr/>
          <p:nvPr/>
        </p:nvSpPr>
        <p:spPr>
          <a:xfrm>
            <a:off x="690893" y="5777951"/>
            <a:ext cx="3929345" cy="369332"/>
          </a:xfrm>
          <a:prstGeom prst="rect">
            <a:avLst/>
          </a:prstGeom>
        </p:spPr>
        <p:txBody>
          <a:bodyPr wrap="none">
            <a:spAutoFit/>
          </a:bodyPr>
          <a:lstStyle/>
          <a:p>
            <a:r>
              <a:rPr lang="en-US" dirty="0"/>
              <a:t>Source: NIH Other Support FAQ #26</a:t>
            </a:r>
          </a:p>
        </p:txBody>
      </p:sp>
    </p:spTree>
    <p:custDataLst>
      <p:tags r:id="rId1"/>
    </p:custDataLst>
    <p:extLst>
      <p:ext uri="{BB962C8B-B14F-4D97-AF65-F5344CB8AC3E}">
        <p14:creationId xmlns:p14="http://schemas.microsoft.com/office/powerpoint/2010/main" val="2408848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3F08A6-4ADE-4C33-9A7B-F72D3944B715}"/>
              </a:ext>
            </a:extLst>
          </p:cNvPr>
          <p:cNvSpPr>
            <a:spLocks noGrp="1"/>
          </p:cNvSpPr>
          <p:nvPr>
            <p:ph type="ftr" sz="quarter" idx="12"/>
          </p:nvPr>
        </p:nvSpPr>
        <p:spPr>
          <a:xfrm>
            <a:off x="730871" y="6470130"/>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4988B953-CAD1-4B04-8047-E75E314DD562}"/>
              </a:ext>
            </a:extLst>
          </p:cNvPr>
          <p:cNvSpPr>
            <a:spLocks noGrp="1"/>
          </p:cNvSpPr>
          <p:nvPr>
            <p:ph type="sldNum" sz="quarter" idx="13"/>
          </p:nvPr>
        </p:nvSpPr>
        <p:spPr>
          <a:xfrm>
            <a:off x="362812" y="6453507"/>
            <a:ext cx="328081" cy="155233"/>
          </a:xfrm>
        </p:spPr>
        <p:txBody>
          <a:bodyPr wrap="square" anchor="b">
            <a:normAutofit/>
          </a:bodyPr>
          <a:lstStyle/>
          <a:p>
            <a:pPr>
              <a:spcAft>
                <a:spcPts val="600"/>
              </a:spcAft>
            </a:pPr>
            <a:fld id="{7BCC8D0D-EAEC-449D-9161-023DFF90F2E2}" type="slidenum">
              <a:rPr lang="en-US" smtClean="0"/>
              <a:pPr>
                <a:spcAft>
                  <a:spcPts val="600"/>
                </a:spcAft>
              </a:pPr>
              <a:t>46</a:t>
            </a:fld>
            <a:endParaRPr lang="en-US"/>
          </a:p>
        </p:txBody>
      </p:sp>
      <p:sp>
        <p:nvSpPr>
          <p:cNvPr id="17" name="Title 3">
            <a:extLst>
              <a:ext uri="{FF2B5EF4-FFF2-40B4-BE49-F238E27FC236}">
                <a16:creationId xmlns:a16="http://schemas.microsoft.com/office/drawing/2014/main" id="{CDE2959D-E4C2-4139-9349-5CDE6F7567D8}"/>
              </a:ext>
            </a:extLst>
          </p:cNvPr>
          <p:cNvSpPr>
            <a:spLocks noGrp="1"/>
          </p:cNvSpPr>
          <p:nvPr>
            <p:ph type="title"/>
          </p:nvPr>
        </p:nvSpPr>
        <p:spPr>
          <a:xfrm>
            <a:off x="646946" y="249260"/>
            <a:ext cx="10898107" cy="1179099"/>
          </a:xfrm>
          <a:solidFill>
            <a:schemeClr val="accent5">
              <a:lumMod val="90000"/>
            </a:schemeClr>
          </a:solidFill>
        </p:spPr>
        <p:txBody>
          <a:bodyPr/>
          <a:lstStyle/>
          <a:p>
            <a:pPr lvl="0" defTabSz="1111250">
              <a:lnSpc>
                <a:spcPct val="90000"/>
              </a:lnSpc>
              <a:spcAft>
                <a:spcPct val="35000"/>
              </a:spcAft>
            </a:pPr>
            <a:r>
              <a:rPr lang="en-US">
                <a:solidFill>
                  <a:schemeClr val="bg2"/>
                </a:solidFill>
              </a:rPr>
              <a:t>Submit Updated Other Support if Undisclosed Support is Discovered</a:t>
            </a:r>
          </a:p>
        </p:txBody>
      </p:sp>
      <p:pic>
        <p:nvPicPr>
          <p:cNvPr id="8" name="Graphic 7" descr="Magnifying glass">
            <a:extLst>
              <a:ext uri="{FF2B5EF4-FFF2-40B4-BE49-F238E27FC236}">
                <a16:creationId xmlns:a16="http://schemas.microsoft.com/office/drawing/2014/main" id="{FD4FCFA9-B8D8-4EF2-8085-1940344038B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8405" y="1894327"/>
            <a:ext cx="3804111" cy="3804111"/>
          </a:xfrm>
          <a:prstGeom prst="rect">
            <a:avLst/>
          </a:prstGeom>
        </p:spPr>
      </p:pic>
      <p:sp>
        <p:nvSpPr>
          <p:cNvPr id="6" name="Content Placeholder 5">
            <a:extLst>
              <a:ext uri="{FF2B5EF4-FFF2-40B4-BE49-F238E27FC236}">
                <a16:creationId xmlns:a16="http://schemas.microsoft.com/office/drawing/2014/main" id="{721FB600-8D39-480D-BC33-CEE2473EDA98}"/>
              </a:ext>
            </a:extLst>
          </p:cNvPr>
          <p:cNvSpPr>
            <a:spLocks noGrp="1"/>
          </p:cNvSpPr>
          <p:nvPr>
            <p:ph sz="quarter" idx="19"/>
          </p:nvPr>
        </p:nvSpPr>
        <p:spPr>
          <a:xfrm>
            <a:off x="6387182" y="1894327"/>
            <a:ext cx="5102453" cy="3804111"/>
          </a:xfrm>
        </p:spPr>
        <p:txBody>
          <a:bodyPr>
            <a:normAutofit/>
          </a:bodyPr>
          <a:lstStyle/>
          <a:p>
            <a:pPr>
              <a:lnSpc>
                <a:spcPct val="90000"/>
              </a:lnSpc>
              <a:spcAft>
                <a:spcPts val="1200"/>
              </a:spcAft>
            </a:pPr>
            <a:r>
              <a:rPr lang="en-US"/>
              <a:t>Immediate notification of undisclosed Other Support. </a:t>
            </a:r>
          </a:p>
          <a:p>
            <a:pPr>
              <a:lnSpc>
                <a:spcPct val="90000"/>
              </a:lnSpc>
              <a:spcAft>
                <a:spcPts val="1200"/>
              </a:spcAft>
            </a:pPr>
            <a:r>
              <a:rPr lang="en-US"/>
              <a:t>PI or other Senior/Key personnel on an active NIH grant failed to disclose Other Support information during JIT or RPPR.</a:t>
            </a:r>
          </a:p>
          <a:p>
            <a:pPr>
              <a:lnSpc>
                <a:spcPct val="90000"/>
              </a:lnSpc>
              <a:spcAft>
                <a:spcPts val="1200"/>
              </a:spcAft>
            </a:pPr>
            <a:r>
              <a:rPr lang="en-US"/>
              <a:t>Submit updated Other Support to the Grants Management Specialist named in the Notice of Award as soon as it becomes known.</a:t>
            </a:r>
          </a:p>
          <a:p>
            <a:pPr>
              <a:lnSpc>
                <a:spcPct val="90000"/>
              </a:lnSpc>
            </a:pPr>
            <a:endParaRPr lang="en-US"/>
          </a:p>
        </p:txBody>
      </p:sp>
    </p:spTree>
    <p:custDataLst>
      <p:tags r:id="rId1"/>
    </p:custDataLst>
    <p:extLst>
      <p:ext uri="{BB962C8B-B14F-4D97-AF65-F5344CB8AC3E}">
        <p14:creationId xmlns:p14="http://schemas.microsoft.com/office/powerpoint/2010/main" val="3738041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FEAB8C-A624-4F67-B69E-CAA4F809280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34F596FE-77A5-4545-B838-EF0ECA6F8AB8}"/>
              </a:ext>
            </a:extLst>
          </p:cNvPr>
          <p:cNvSpPr>
            <a:spLocks noGrp="1"/>
          </p:cNvSpPr>
          <p:nvPr>
            <p:ph type="sldNum" sz="quarter" idx="13"/>
          </p:nvPr>
        </p:nvSpPr>
        <p:spPr/>
        <p:txBody>
          <a:bodyPr/>
          <a:lstStyle/>
          <a:p>
            <a:fld id="{7BCC8D0D-EAEC-449D-9161-023DFF90F2E2}" type="slidenum">
              <a:rPr lang="en-US" smtClean="0"/>
              <a:pPr/>
              <a:t>47</a:t>
            </a:fld>
            <a:endParaRPr lang="en-US"/>
          </a:p>
        </p:txBody>
      </p:sp>
      <p:sp>
        <p:nvSpPr>
          <p:cNvPr id="4" name="Title 3">
            <a:extLst>
              <a:ext uri="{FF2B5EF4-FFF2-40B4-BE49-F238E27FC236}">
                <a16:creationId xmlns:a16="http://schemas.microsoft.com/office/drawing/2014/main" id="{FD2053EE-69E7-4794-95B5-B5D2D870A9F3}"/>
              </a:ext>
            </a:extLst>
          </p:cNvPr>
          <p:cNvSpPr>
            <a:spLocks noGrp="1"/>
          </p:cNvSpPr>
          <p:nvPr>
            <p:ph type="title"/>
          </p:nvPr>
        </p:nvSpPr>
        <p:spPr>
          <a:noFill/>
        </p:spPr>
        <p:txBody>
          <a:bodyPr/>
          <a:lstStyle/>
          <a:p>
            <a:r>
              <a:rPr lang="en-US">
                <a:solidFill>
                  <a:sysClr val="windowText" lastClr="000000"/>
                </a:solidFill>
              </a:rPr>
              <a:t>Updated Other Support Format Available in </a:t>
            </a:r>
            <a:r>
              <a:rPr lang="en-US" err="1">
                <a:solidFill>
                  <a:sysClr val="windowText" lastClr="000000"/>
                </a:solidFill>
              </a:rPr>
              <a:t>SciENcv</a:t>
            </a:r>
            <a:r>
              <a:rPr lang="en-US">
                <a:solidFill>
                  <a:sysClr val="windowText" lastClr="000000"/>
                </a:solidFill>
              </a:rPr>
              <a:t>?</a:t>
            </a:r>
          </a:p>
        </p:txBody>
      </p:sp>
      <p:sp>
        <p:nvSpPr>
          <p:cNvPr id="5" name="Text Placeholder 4">
            <a:extLst>
              <a:ext uri="{FF2B5EF4-FFF2-40B4-BE49-F238E27FC236}">
                <a16:creationId xmlns:a16="http://schemas.microsoft.com/office/drawing/2014/main" id="{7A271D88-99D8-4CFB-8F22-94B8B81F13EB}"/>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CF9ECD3A-F312-4BC3-8502-4C27BDD32ED8}"/>
              </a:ext>
            </a:extLst>
          </p:cNvPr>
          <p:cNvSpPr>
            <a:spLocks noGrp="1"/>
          </p:cNvSpPr>
          <p:nvPr>
            <p:ph idx="1"/>
          </p:nvPr>
        </p:nvSpPr>
        <p:spPr>
          <a:xfrm>
            <a:off x="7089833" y="1876840"/>
            <a:ext cx="4373302" cy="3901111"/>
          </a:xfrm>
        </p:spPr>
        <p:txBody>
          <a:bodyPr/>
          <a:lstStyle/>
          <a:p>
            <a:pPr>
              <a:spcAft>
                <a:spcPts val="1200"/>
              </a:spcAft>
            </a:pPr>
            <a:r>
              <a:rPr lang="en-US" dirty="0"/>
              <a:t>NIH anticipates the </a:t>
            </a:r>
            <a:r>
              <a:rPr lang="en-US" dirty="0" err="1"/>
              <a:t>SciENcv</a:t>
            </a:r>
            <a:r>
              <a:rPr lang="en-US" dirty="0"/>
              <a:t> Other Support Template will be available in 2022</a:t>
            </a:r>
          </a:p>
          <a:p>
            <a:pPr>
              <a:spcAft>
                <a:spcPts val="1200"/>
              </a:spcAft>
            </a:pPr>
            <a:r>
              <a:rPr lang="en-US" dirty="0"/>
              <a:t>Current Word Other Support template is interim until </a:t>
            </a:r>
            <a:r>
              <a:rPr lang="en-US" dirty="0" err="1"/>
              <a:t>SciENcv</a:t>
            </a:r>
            <a:r>
              <a:rPr lang="en-US" dirty="0"/>
              <a:t> template is available</a:t>
            </a:r>
          </a:p>
          <a:p>
            <a:pPr>
              <a:spcAft>
                <a:spcPts val="1200"/>
              </a:spcAft>
            </a:pPr>
            <a:endParaRPr lang="en-US" dirty="0"/>
          </a:p>
        </p:txBody>
      </p:sp>
      <p:pic>
        <p:nvPicPr>
          <p:cNvPr id="6" name="Picture 5">
            <a:extLst>
              <a:ext uri="{FF2B5EF4-FFF2-40B4-BE49-F238E27FC236}">
                <a16:creationId xmlns:a16="http://schemas.microsoft.com/office/drawing/2014/main" id="{32A61C5B-6249-425D-B93C-82D1D0C88740}"/>
              </a:ext>
            </a:extLst>
          </p:cNvPr>
          <p:cNvPicPr>
            <a:picLocks noChangeAspect="1"/>
          </p:cNvPicPr>
          <p:nvPr/>
        </p:nvPicPr>
        <p:blipFill rotWithShape="1">
          <a:blip r:embed="rId3"/>
          <a:srcRect r="20973" b="19124"/>
          <a:stretch/>
        </p:blipFill>
        <p:spPr>
          <a:xfrm>
            <a:off x="362812" y="1292619"/>
            <a:ext cx="6727021" cy="4566987"/>
          </a:xfrm>
          <a:prstGeom prst="rect">
            <a:avLst/>
          </a:prstGeom>
        </p:spPr>
      </p:pic>
    </p:spTree>
    <p:custDataLst>
      <p:tags r:id="rId1"/>
    </p:custDataLst>
    <p:extLst>
      <p:ext uri="{BB962C8B-B14F-4D97-AF65-F5344CB8AC3E}">
        <p14:creationId xmlns:p14="http://schemas.microsoft.com/office/powerpoint/2010/main" val="958750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EDE41F-AB0D-4E3C-B7B2-599803AB8A3D}"/>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FD298877-3DA1-447C-AA1B-75108DC82E23}"/>
              </a:ext>
            </a:extLst>
          </p:cNvPr>
          <p:cNvSpPr>
            <a:spLocks noGrp="1"/>
          </p:cNvSpPr>
          <p:nvPr>
            <p:ph type="sldNum" sz="quarter" idx="13"/>
          </p:nvPr>
        </p:nvSpPr>
        <p:spPr/>
        <p:txBody>
          <a:bodyPr/>
          <a:lstStyle/>
          <a:p>
            <a:fld id="{7BCC8D0D-EAEC-449D-9161-023DFF90F2E2}" type="slidenum">
              <a:rPr lang="en-US" smtClean="0"/>
              <a:pPr/>
              <a:t>48</a:t>
            </a:fld>
            <a:endParaRPr lang="en-US"/>
          </a:p>
        </p:txBody>
      </p:sp>
      <p:sp>
        <p:nvSpPr>
          <p:cNvPr id="4" name="Title 3">
            <a:extLst>
              <a:ext uri="{FF2B5EF4-FFF2-40B4-BE49-F238E27FC236}">
                <a16:creationId xmlns:a16="http://schemas.microsoft.com/office/drawing/2014/main" id="{AD30C9F8-025A-4839-AC03-497B103F4E23}"/>
              </a:ext>
            </a:extLst>
          </p:cNvPr>
          <p:cNvSpPr>
            <a:spLocks noGrp="1"/>
          </p:cNvSpPr>
          <p:nvPr>
            <p:ph type="title"/>
          </p:nvPr>
        </p:nvSpPr>
        <p:spPr/>
        <p:txBody>
          <a:bodyPr/>
          <a:lstStyle/>
          <a:p>
            <a:r>
              <a:rPr lang="en-US"/>
              <a:t>FAQs</a:t>
            </a:r>
          </a:p>
        </p:txBody>
      </p:sp>
      <p:sp>
        <p:nvSpPr>
          <p:cNvPr id="5" name="Text Placeholder 4">
            <a:extLst>
              <a:ext uri="{FF2B5EF4-FFF2-40B4-BE49-F238E27FC236}">
                <a16:creationId xmlns:a16="http://schemas.microsoft.com/office/drawing/2014/main" id="{6570873F-6E16-484E-87B3-8BB7414121D6}"/>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C76334AF-33B6-4D17-9441-D2BB35325326}"/>
              </a:ext>
            </a:extLst>
          </p:cNvPr>
          <p:cNvSpPr>
            <a:spLocks noGrp="1"/>
          </p:cNvSpPr>
          <p:nvPr>
            <p:ph idx="1"/>
          </p:nvPr>
        </p:nvSpPr>
        <p:spPr>
          <a:xfrm>
            <a:off x="612915" y="1868558"/>
            <a:ext cx="10850220" cy="4351768"/>
          </a:xfrm>
        </p:spPr>
        <p:txBody>
          <a:bodyPr/>
          <a:lstStyle/>
          <a:p>
            <a:r>
              <a:rPr lang="en-US"/>
              <a:t>What if I am not sure something should be included in the Biosketch or Other Support?</a:t>
            </a:r>
          </a:p>
          <a:p>
            <a:pPr lvl="1"/>
            <a:r>
              <a:rPr lang="en-US"/>
              <a:t>NIH recommends in the interest of full transparency, recipients should err on the side of disclosure.</a:t>
            </a:r>
          </a:p>
          <a:p>
            <a:r>
              <a:rPr lang="en-US"/>
              <a:t>Are there still 2 different versions of the Other Support, one for Just in Time and one for RPPRs?</a:t>
            </a:r>
          </a:p>
          <a:p>
            <a:pPr lvl="1"/>
            <a:r>
              <a:rPr lang="en-US"/>
              <a:t>No; however, RPPR still only requires the submission of OS if there is a change, or new Key/Senior Key personnel.</a:t>
            </a:r>
          </a:p>
          <a:p>
            <a:r>
              <a:rPr lang="en-US"/>
              <a:t>Does the Academic Senate 95% rule still apply with the new NIH format? </a:t>
            </a:r>
          </a:p>
          <a:p>
            <a:pPr lvl="1"/>
            <a:r>
              <a:rPr lang="en-US"/>
              <a:t>Yes, be aware of appointment type and clinical, teaching, and/or administrative requirements; effort may need to be capped at 95% (11.4 Calendar months) to allow time for those activities.  </a:t>
            </a:r>
          </a:p>
        </p:txBody>
      </p:sp>
    </p:spTree>
    <p:custDataLst>
      <p:tags r:id="rId1"/>
    </p:custDataLst>
    <p:extLst>
      <p:ext uri="{BB962C8B-B14F-4D97-AF65-F5344CB8AC3E}">
        <p14:creationId xmlns:p14="http://schemas.microsoft.com/office/powerpoint/2010/main" val="2407023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2B1F79-9DEF-4261-AF7B-CCB545700501}"/>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CBEE6B2-D85E-4D24-9D87-900B98D4B084}"/>
              </a:ext>
            </a:extLst>
          </p:cNvPr>
          <p:cNvSpPr>
            <a:spLocks noGrp="1"/>
          </p:cNvSpPr>
          <p:nvPr>
            <p:ph type="sldNum" sz="quarter" idx="13"/>
          </p:nvPr>
        </p:nvSpPr>
        <p:spPr/>
        <p:txBody>
          <a:bodyPr/>
          <a:lstStyle/>
          <a:p>
            <a:fld id="{7BCC8D0D-EAEC-449D-9161-023DFF90F2E2}" type="slidenum">
              <a:rPr lang="en-US" smtClean="0"/>
              <a:pPr/>
              <a:t>49</a:t>
            </a:fld>
            <a:endParaRPr lang="en-US"/>
          </a:p>
        </p:txBody>
      </p:sp>
      <p:sp>
        <p:nvSpPr>
          <p:cNvPr id="4" name="Title 3">
            <a:extLst>
              <a:ext uri="{FF2B5EF4-FFF2-40B4-BE49-F238E27FC236}">
                <a16:creationId xmlns:a16="http://schemas.microsoft.com/office/drawing/2014/main" id="{B3425842-E856-485F-897E-FE7AD68649A3}"/>
              </a:ext>
            </a:extLst>
          </p:cNvPr>
          <p:cNvSpPr>
            <a:spLocks noGrp="1"/>
          </p:cNvSpPr>
          <p:nvPr>
            <p:ph type="title"/>
          </p:nvPr>
        </p:nvSpPr>
        <p:spPr/>
        <p:txBody>
          <a:bodyPr/>
          <a:lstStyle/>
          <a:p>
            <a:r>
              <a:rPr lang="en-US"/>
              <a:t>Other Support Resources</a:t>
            </a:r>
          </a:p>
        </p:txBody>
      </p:sp>
      <p:sp>
        <p:nvSpPr>
          <p:cNvPr id="5" name="Text Placeholder 4">
            <a:extLst>
              <a:ext uri="{FF2B5EF4-FFF2-40B4-BE49-F238E27FC236}">
                <a16:creationId xmlns:a16="http://schemas.microsoft.com/office/drawing/2014/main" id="{D97DFDC9-094F-4ADE-B519-04800790FA0C}"/>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C4B76D7-6A20-4301-999B-4BAAA1912756}"/>
              </a:ext>
            </a:extLst>
          </p:cNvPr>
          <p:cNvSpPr>
            <a:spLocks noGrp="1"/>
          </p:cNvSpPr>
          <p:nvPr>
            <p:ph idx="1"/>
          </p:nvPr>
        </p:nvSpPr>
        <p:spPr>
          <a:xfrm>
            <a:off x="612915" y="1868558"/>
            <a:ext cx="10850220" cy="4387863"/>
          </a:xfrm>
        </p:spPr>
        <p:txBody>
          <a:bodyPr/>
          <a:lstStyle/>
          <a:p>
            <a:r>
              <a:rPr lang="en-US"/>
              <a:t>NIH Other Support Page: </a:t>
            </a:r>
            <a:r>
              <a:rPr lang="en-US">
                <a:hlinkClick r:id="rId4"/>
              </a:rPr>
              <a:t>https://grants.nih.gov/grants/forms/othersupport.htm</a:t>
            </a:r>
            <a:endParaRPr lang="en-US"/>
          </a:p>
          <a:p>
            <a:pPr lvl="1"/>
            <a:r>
              <a:rPr lang="en-US"/>
              <a:t>Instructions</a:t>
            </a:r>
          </a:p>
          <a:p>
            <a:pPr lvl="1"/>
            <a:r>
              <a:rPr lang="en-US"/>
              <a:t>Samples</a:t>
            </a:r>
          </a:p>
          <a:p>
            <a:r>
              <a:rPr lang="en-US"/>
              <a:t>NIH Other Support FAQs: </a:t>
            </a:r>
            <a:r>
              <a:rPr lang="en-US">
                <a:hlinkClick r:id="rId5"/>
              </a:rPr>
              <a:t>https://grants.nih.gov/faqs#/other-support-and-foreign-components.htm</a:t>
            </a:r>
            <a:endParaRPr lang="en-US"/>
          </a:p>
          <a:p>
            <a:r>
              <a:rPr lang="en-US"/>
              <a:t>OSR Other Support Page: </a:t>
            </a:r>
            <a:r>
              <a:rPr lang="en-US">
                <a:hlinkClick r:id="rId6"/>
              </a:rPr>
              <a:t>https://osr.ucsf.edu/other-support</a:t>
            </a:r>
            <a:endParaRPr lang="en-US"/>
          </a:p>
          <a:p>
            <a:pPr lvl="1"/>
            <a:r>
              <a:rPr lang="en-US"/>
              <a:t>Academic Senate 95% rule: </a:t>
            </a:r>
            <a:r>
              <a:rPr lang="en-US">
                <a:hlinkClick r:id="rId7"/>
              </a:rPr>
              <a:t>https://osr.ucsf.edu/content/academic-senate-95-rule</a:t>
            </a:r>
            <a:endParaRPr lang="en-US"/>
          </a:p>
          <a:p>
            <a:pPr marL="295268" lvl="1" indent="0">
              <a:buNone/>
            </a:pPr>
            <a:r>
              <a:rPr lang="en-US" b="1" i="1">
                <a:solidFill>
                  <a:schemeClr val="bg1">
                    <a:lumMod val="50000"/>
                  </a:schemeClr>
                </a:solidFill>
              </a:rPr>
              <a:t>Stay Informed:</a:t>
            </a:r>
          </a:p>
          <a:p>
            <a:pPr marL="295268" lvl="1" indent="0">
              <a:buNone/>
            </a:pPr>
            <a:r>
              <a:rPr lang="en-US"/>
              <a:t>	</a:t>
            </a:r>
            <a:r>
              <a:rPr lang="en-US">
                <a:solidFill>
                  <a:schemeClr val="bg1">
                    <a:lumMod val="50000"/>
                  </a:schemeClr>
                </a:solidFill>
              </a:rPr>
              <a:t>Join the OSR Announce listserv by email </a:t>
            </a:r>
            <a:r>
              <a:rPr lang="en-US">
                <a:hlinkClick r:id="rId8"/>
              </a:rPr>
              <a:t>OSRinfo@ucsf.edu</a:t>
            </a:r>
            <a:endParaRPr lang="en-US"/>
          </a:p>
          <a:p>
            <a:pPr marL="295268" lvl="1" indent="0">
              <a:buNone/>
            </a:pPr>
            <a:r>
              <a:rPr lang="en-US">
                <a:solidFill>
                  <a:schemeClr val="bg1">
                    <a:lumMod val="50000"/>
                  </a:schemeClr>
                </a:solidFill>
              </a:rPr>
              <a:t>     Q&amp;A Sessions: May 11</a:t>
            </a:r>
            <a:r>
              <a:rPr lang="en-US" baseline="30000">
                <a:solidFill>
                  <a:schemeClr val="bg1">
                    <a:lumMod val="50000"/>
                  </a:schemeClr>
                </a:solidFill>
              </a:rPr>
              <a:t>th</a:t>
            </a:r>
            <a:r>
              <a:rPr lang="en-US">
                <a:solidFill>
                  <a:schemeClr val="bg1">
                    <a:lumMod val="50000"/>
                  </a:schemeClr>
                </a:solidFill>
              </a:rPr>
              <a:t> 2pm-3pm and May 26</a:t>
            </a:r>
            <a:r>
              <a:rPr lang="en-US" baseline="30000">
                <a:solidFill>
                  <a:schemeClr val="bg1">
                    <a:lumMod val="50000"/>
                  </a:schemeClr>
                </a:solidFill>
              </a:rPr>
              <a:t>th</a:t>
            </a:r>
            <a:r>
              <a:rPr lang="en-US">
                <a:solidFill>
                  <a:schemeClr val="bg1">
                    <a:lumMod val="50000"/>
                  </a:schemeClr>
                </a:solidFill>
              </a:rPr>
              <a:t> 3pm -4pm</a:t>
            </a:r>
          </a:p>
          <a:p>
            <a:pPr marL="295268" lvl="1" indent="0">
              <a:buNone/>
            </a:pPr>
            <a:r>
              <a:rPr lang="en-US">
                <a:hlinkClick r:id="rId9"/>
              </a:rPr>
              <a:t>https://osr.ucsf.edu/nih-biographical-sketch-and-other-support-town-hall-and-qa-sessions</a:t>
            </a:r>
            <a:endParaRPr lang="en-US"/>
          </a:p>
          <a:p>
            <a:pPr marL="295268" lvl="1" indent="0">
              <a:buNone/>
            </a:pPr>
            <a:endParaRPr lang="en-US"/>
          </a:p>
          <a:p>
            <a:pPr marL="295268" lvl="1" indent="0">
              <a:buNone/>
            </a:pPr>
            <a:endParaRPr lang="en-US"/>
          </a:p>
        </p:txBody>
      </p:sp>
    </p:spTree>
    <p:custDataLst>
      <p:tags r:id="rId1"/>
    </p:custDataLst>
    <p:extLst>
      <p:ext uri="{BB962C8B-B14F-4D97-AF65-F5344CB8AC3E}">
        <p14:creationId xmlns:p14="http://schemas.microsoft.com/office/powerpoint/2010/main" val="34355965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45A3-C57D-43BF-87C1-2072A8D8A98C}"/>
              </a:ext>
            </a:extLst>
          </p:cNvPr>
          <p:cNvSpPr>
            <a:spLocks noGrp="1"/>
          </p:cNvSpPr>
          <p:nvPr>
            <p:ph type="title"/>
          </p:nvPr>
        </p:nvSpPr>
        <p:spPr>
          <a:xfrm>
            <a:off x="877825" y="433999"/>
            <a:ext cx="10773833" cy="575094"/>
          </a:xfrm>
        </p:spPr>
        <p:txBody>
          <a:bodyPr wrap="square" anchor="t">
            <a:normAutofit/>
          </a:bodyPr>
          <a:lstStyle/>
          <a:p>
            <a:r>
              <a:rPr lang="en-US">
                <a:hlinkClick r:id="rId4"/>
              </a:rPr>
              <a:t>NOT-OD-21-073</a:t>
            </a:r>
            <a:endParaRPr lang="en-US"/>
          </a:p>
        </p:txBody>
      </p:sp>
      <p:sp>
        <p:nvSpPr>
          <p:cNvPr id="6" name="Text Placeholder 5">
            <a:extLst>
              <a:ext uri="{FF2B5EF4-FFF2-40B4-BE49-F238E27FC236}">
                <a16:creationId xmlns:a16="http://schemas.microsoft.com/office/drawing/2014/main" id="{017968D3-CCA6-4F64-9E8F-54DAB56972E1}"/>
              </a:ext>
            </a:extLst>
          </p:cNvPr>
          <p:cNvSpPr>
            <a:spLocks noGrp="1"/>
          </p:cNvSpPr>
          <p:nvPr>
            <p:ph type="body" idx="10"/>
          </p:nvPr>
        </p:nvSpPr>
        <p:spPr>
          <a:xfrm>
            <a:off x="854750" y="1013951"/>
            <a:ext cx="10770193" cy="383182"/>
          </a:xfrm>
        </p:spPr>
        <p:txBody>
          <a:bodyPr wrap="square" anchor="t">
            <a:noAutofit/>
          </a:bodyPr>
          <a:lstStyle/>
          <a:p>
            <a:pPr marL="0" indent="0">
              <a:lnSpc>
                <a:spcPct val="90000"/>
              </a:lnSpc>
              <a:buNone/>
            </a:pPr>
            <a:r>
              <a:rPr lang="en-US" sz="2400"/>
              <a:t>Upcoming changes to the Biographical Sketch and Other Support Format for Page Due Dates on or after May 25, 2021</a:t>
            </a:r>
          </a:p>
        </p:txBody>
      </p:sp>
      <p:sp>
        <p:nvSpPr>
          <p:cNvPr id="3" name="Content Placeholder 2">
            <a:extLst>
              <a:ext uri="{FF2B5EF4-FFF2-40B4-BE49-F238E27FC236}">
                <a16:creationId xmlns:a16="http://schemas.microsoft.com/office/drawing/2014/main" id="{4479F6CC-903C-4A9A-A592-B54E9B451092}"/>
              </a:ext>
            </a:extLst>
          </p:cNvPr>
          <p:cNvSpPr>
            <a:spLocks noGrp="1"/>
          </p:cNvSpPr>
          <p:nvPr>
            <p:ph idx="11"/>
          </p:nvPr>
        </p:nvSpPr>
        <p:spPr>
          <a:xfrm>
            <a:off x="6510170" y="1556703"/>
            <a:ext cx="5350932" cy="3978016"/>
          </a:xfrm>
        </p:spPr>
        <p:txBody>
          <a:bodyPr wrap="square">
            <a:normAutofit/>
          </a:bodyPr>
          <a:lstStyle/>
          <a:p>
            <a:endParaRPr lang="en-US" sz="2400" dirty="0"/>
          </a:p>
          <a:p>
            <a:pPr>
              <a:spcAft>
                <a:spcPts val="1200"/>
              </a:spcAft>
            </a:pPr>
            <a:r>
              <a:rPr lang="en-US" sz="2400" b="1" dirty="0"/>
              <a:t>For applications </a:t>
            </a:r>
            <a:r>
              <a:rPr lang="en-US" sz="2400" dirty="0"/>
              <a:t>and </a:t>
            </a:r>
            <a:r>
              <a:rPr lang="en-US" sz="2400" b="1" dirty="0"/>
              <a:t>Research Performance Progress Reports (RPPRs) </a:t>
            </a:r>
            <a:r>
              <a:rPr lang="en-US" sz="2400" dirty="0"/>
              <a:t>submitted for due dates on or after May 25, 2021.</a:t>
            </a:r>
          </a:p>
          <a:p>
            <a:r>
              <a:rPr lang="en-US" sz="2400" dirty="0"/>
              <a:t>NOT-OD-21-110: Implementation of Changes (released 4/28/2021): </a:t>
            </a:r>
          </a:p>
          <a:p>
            <a:pPr lvl="1"/>
            <a:r>
              <a:rPr lang="en-US" sz="2200" dirty="0"/>
              <a:t>NIH will not enforce new </a:t>
            </a:r>
            <a:r>
              <a:rPr lang="en-US" sz="2200" dirty="0" err="1"/>
              <a:t>Biosketch</a:t>
            </a:r>
            <a:r>
              <a:rPr lang="en-US" sz="2200" dirty="0"/>
              <a:t> and Other Support Templates  until January 25, 2022. </a:t>
            </a:r>
          </a:p>
        </p:txBody>
      </p:sp>
      <p:sp>
        <p:nvSpPr>
          <p:cNvPr id="4" name="Footer Placeholder 3">
            <a:extLst>
              <a:ext uri="{FF2B5EF4-FFF2-40B4-BE49-F238E27FC236}">
                <a16:creationId xmlns:a16="http://schemas.microsoft.com/office/drawing/2014/main" id="{D00DC8AA-FDFE-4E61-A994-11203CF0DA02}"/>
              </a:ext>
            </a:extLst>
          </p:cNvPr>
          <p:cNvSpPr>
            <a:spLocks noGrp="1"/>
          </p:cNvSpPr>
          <p:nvPr>
            <p:ph type="ftr" sz="quarter" idx="3"/>
          </p:nvPr>
        </p:nvSpPr>
        <p:spPr>
          <a:xfrm>
            <a:off x="972215" y="6470128"/>
            <a:ext cx="5747876" cy="137980"/>
          </a:xfrm>
        </p:spPr>
        <p:txBody>
          <a:bodyPr wrap="square" anchor="b">
            <a:normAutofit/>
          </a:bodyPr>
          <a:lstStyle/>
          <a:p>
            <a:pPr>
              <a:spcAft>
                <a:spcPts val="600"/>
              </a:spcAft>
            </a:pPr>
            <a:r>
              <a:rPr lang="en-US"/>
              <a:t>NIH Biosketch and Other Support Updates</a:t>
            </a:r>
          </a:p>
        </p:txBody>
      </p:sp>
      <p:sp>
        <p:nvSpPr>
          <p:cNvPr id="5" name="Slide Number Placeholder 4">
            <a:extLst>
              <a:ext uri="{FF2B5EF4-FFF2-40B4-BE49-F238E27FC236}">
                <a16:creationId xmlns:a16="http://schemas.microsoft.com/office/drawing/2014/main" id="{72351A32-9FAD-4291-9940-DE56B0B05583}"/>
              </a:ext>
            </a:extLst>
          </p:cNvPr>
          <p:cNvSpPr>
            <a:spLocks noGrp="1"/>
          </p:cNvSpPr>
          <p:nvPr>
            <p:ph type="sldNum" sz="quarter" idx="4"/>
          </p:nvPr>
        </p:nvSpPr>
        <p:spPr>
          <a:xfrm>
            <a:off x="477346" y="6453504"/>
            <a:ext cx="328081" cy="155233"/>
          </a:xfrm>
        </p:spPr>
        <p:txBody>
          <a:bodyPr wrap="square" anchor="b">
            <a:normAutofit/>
          </a:bodyPr>
          <a:lstStyle/>
          <a:p>
            <a:pPr>
              <a:spcAft>
                <a:spcPts val="600"/>
              </a:spcAft>
            </a:pPr>
            <a:fld id="{7BCC8D0D-EAEC-449D-9161-023DFF90F2E2}" type="slidenum">
              <a:rPr lang="en-US" smtClean="0"/>
              <a:pPr>
                <a:spcAft>
                  <a:spcPts val="600"/>
                </a:spcAft>
              </a:pPr>
              <a:t>5</a:t>
            </a:fld>
            <a:endParaRPr lang="en-US"/>
          </a:p>
        </p:txBody>
      </p:sp>
      <p:pic>
        <p:nvPicPr>
          <p:cNvPr id="9" name="Graphic 8" descr="Daily calendar">
            <a:extLst>
              <a:ext uri="{FF2B5EF4-FFF2-40B4-BE49-F238E27FC236}">
                <a16:creationId xmlns:a16="http://schemas.microsoft.com/office/drawing/2014/main" id="{14A849C2-9ABD-4FE9-8491-B29AEC7586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3815" y="1661828"/>
            <a:ext cx="3978016" cy="3978016"/>
          </a:xfrm>
          <a:prstGeom prst="rect">
            <a:avLst/>
          </a:prstGeom>
        </p:spPr>
      </p:pic>
    </p:spTree>
    <p:custDataLst>
      <p:tags r:id="rId1"/>
    </p:custDataLst>
    <p:extLst>
      <p:ext uri="{BB962C8B-B14F-4D97-AF65-F5344CB8AC3E}">
        <p14:creationId xmlns:p14="http://schemas.microsoft.com/office/powerpoint/2010/main" val="2413696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F60A2-13D7-48CF-8B13-AAA3F7C7C2D1}"/>
              </a:ext>
            </a:extLst>
          </p:cNvPr>
          <p:cNvSpPr>
            <a:spLocks noGrp="1"/>
          </p:cNvSpPr>
          <p:nvPr>
            <p:ph type="sldNum" sz="quarter" idx="11"/>
          </p:nvPr>
        </p:nvSpPr>
        <p:spPr/>
        <p:txBody>
          <a:bodyPr/>
          <a:lstStyle/>
          <a:p>
            <a:fld id="{7BCC8D0D-EAEC-449D-9161-023DFF90F2E2}" type="slidenum">
              <a:rPr lang="en-US" smtClean="0"/>
              <a:pPr/>
              <a:t>50</a:t>
            </a:fld>
            <a:endParaRPr lang="en-US"/>
          </a:p>
        </p:txBody>
      </p:sp>
      <p:sp>
        <p:nvSpPr>
          <p:cNvPr id="3" name="Footer Placeholder 2">
            <a:extLst>
              <a:ext uri="{FF2B5EF4-FFF2-40B4-BE49-F238E27FC236}">
                <a16:creationId xmlns:a16="http://schemas.microsoft.com/office/drawing/2014/main" id="{23B48472-4CAF-4485-9172-AE42535B7BEB}"/>
              </a:ext>
            </a:extLst>
          </p:cNvPr>
          <p:cNvSpPr>
            <a:spLocks noGrp="1"/>
          </p:cNvSpPr>
          <p:nvPr>
            <p:ph type="ftr" sz="quarter" idx="10"/>
          </p:nvPr>
        </p:nvSpPr>
        <p:spPr/>
        <p:txBody>
          <a:bodyPr/>
          <a:lstStyle/>
          <a:p>
            <a:r>
              <a:rPr lang="en-US"/>
              <a:t>NIH Biosketch and Other Support Updates</a:t>
            </a:r>
          </a:p>
        </p:txBody>
      </p:sp>
      <p:sp>
        <p:nvSpPr>
          <p:cNvPr id="4" name="Title 1">
            <a:extLst>
              <a:ext uri="{FF2B5EF4-FFF2-40B4-BE49-F238E27FC236}">
                <a16:creationId xmlns:a16="http://schemas.microsoft.com/office/drawing/2014/main" id="{00B2A5B6-FB4F-4B2A-9ECA-3D08A7D1894A}"/>
              </a:ext>
            </a:extLst>
          </p:cNvPr>
          <p:cNvSpPr txBox="1">
            <a:spLocks/>
          </p:cNvSpPr>
          <p:nvPr/>
        </p:nvSpPr>
        <p:spPr>
          <a:xfrm>
            <a:off x="623272" y="205061"/>
            <a:ext cx="10515600" cy="1325563"/>
          </a:xfrm>
          <a:prstGeom prst="rect">
            <a:avLst/>
          </a:prstGeom>
        </p:spPr>
        <p:txBody>
          <a:bodyPr/>
          <a:lstStyle>
            <a:lvl1pPr algn="l" defTabSz="914378" rtl="0" eaLnBrk="1" latinLnBrk="0" hangingPunct="1">
              <a:lnSpc>
                <a:spcPct val="85000"/>
              </a:lnSpc>
              <a:spcBef>
                <a:spcPct val="0"/>
              </a:spcBef>
              <a:buNone/>
              <a:defRPr lang="en-US" sz="3600" b="0" kern="1200" cap="none" spc="0" baseline="0" dirty="0" smtClean="0">
                <a:solidFill>
                  <a:schemeClr val="tx1"/>
                </a:solidFill>
                <a:latin typeface="+mj-lt"/>
                <a:ea typeface="+mj-ea"/>
                <a:cs typeface="Arial" pitchFamily="34" charset="0"/>
              </a:defRPr>
            </a:lvl1pPr>
          </a:lstStyle>
          <a:p>
            <a:r>
              <a:rPr lang="en-US"/>
              <a:t>Learning Objectives</a:t>
            </a:r>
          </a:p>
        </p:txBody>
      </p:sp>
      <p:grpSp>
        <p:nvGrpSpPr>
          <p:cNvPr id="5" name="Group 4">
            <a:extLst>
              <a:ext uri="{FF2B5EF4-FFF2-40B4-BE49-F238E27FC236}">
                <a16:creationId xmlns:a16="http://schemas.microsoft.com/office/drawing/2014/main" id="{E74BE33E-1D01-42D0-8032-359876D0923A}"/>
              </a:ext>
            </a:extLst>
          </p:cNvPr>
          <p:cNvGrpSpPr/>
          <p:nvPr/>
        </p:nvGrpSpPr>
        <p:grpSpPr>
          <a:xfrm>
            <a:off x="880357" y="971932"/>
            <a:ext cx="10205291" cy="849911"/>
            <a:chOff x="880357" y="2061562"/>
            <a:chExt cx="10205290" cy="849910"/>
          </a:xfrm>
        </p:grpSpPr>
        <p:sp>
          <p:nvSpPr>
            <p:cNvPr id="6" name="Rounded Rectangle 15">
              <a:extLst>
                <a:ext uri="{FF2B5EF4-FFF2-40B4-BE49-F238E27FC236}">
                  <a16:creationId xmlns:a16="http://schemas.microsoft.com/office/drawing/2014/main" id="{9869AFE0-DDBA-4B0B-9F4F-D3AC5E56E53E}"/>
                </a:ext>
              </a:extLst>
            </p:cNvPr>
            <p:cNvSpPr/>
            <p:nvPr/>
          </p:nvSpPr>
          <p:spPr>
            <a:xfrm>
              <a:off x="880357" y="2061562"/>
              <a:ext cx="10205290" cy="849910"/>
            </a:xfrm>
            <a:prstGeom prst="roundRect">
              <a:avLst>
                <a:gd name="adj" fmla="val 632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grpSp>
          <p:nvGrpSpPr>
            <p:cNvPr id="7" name="Group 6">
              <a:extLst>
                <a:ext uri="{FF2B5EF4-FFF2-40B4-BE49-F238E27FC236}">
                  <a16:creationId xmlns:a16="http://schemas.microsoft.com/office/drawing/2014/main" id="{F64FB2D5-66E5-4963-920D-1F1C1E75AD2A}"/>
                </a:ext>
              </a:extLst>
            </p:cNvPr>
            <p:cNvGrpSpPr/>
            <p:nvPr/>
          </p:nvGrpSpPr>
          <p:grpSpPr>
            <a:xfrm>
              <a:off x="1039634" y="2126969"/>
              <a:ext cx="9642878" cy="734777"/>
              <a:chOff x="1039634" y="2126969"/>
              <a:chExt cx="9642878" cy="734777"/>
            </a:xfrm>
          </p:grpSpPr>
          <p:cxnSp>
            <p:nvCxnSpPr>
              <p:cNvPr id="8" name="Straight Connector 7">
                <a:extLst>
                  <a:ext uri="{FF2B5EF4-FFF2-40B4-BE49-F238E27FC236}">
                    <a16:creationId xmlns:a16="http://schemas.microsoft.com/office/drawing/2014/main" id="{B902B461-4086-488D-A7A2-8D188BCAEE46}"/>
                  </a:ext>
                </a:extLst>
              </p:cNvPr>
              <p:cNvCxnSpPr/>
              <p:nvPr/>
            </p:nvCxnSpPr>
            <p:spPr>
              <a:xfrm>
                <a:off x="1912366" y="2354362"/>
                <a:ext cx="0" cy="36557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AED4BFA-A097-441D-A333-6D09F2E214A3}"/>
                  </a:ext>
                </a:extLst>
              </p:cNvPr>
              <p:cNvSpPr txBox="1"/>
              <p:nvPr/>
            </p:nvSpPr>
            <p:spPr>
              <a:xfrm>
                <a:off x="2196774" y="2126969"/>
                <a:ext cx="8485738" cy="734777"/>
              </a:xfrm>
              <a:prstGeom prst="rect">
                <a:avLst/>
              </a:prstGeom>
              <a:noFill/>
            </p:spPr>
            <p:txBody>
              <a:bodyPr wrap="square" lIns="121891" tIns="60945" rIns="121891" bIns="60945" rtlCol="0" anchor="ctr">
                <a:noAutofit/>
              </a:bodyPr>
              <a:lstStyle/>
              <a:p>
                <a:r>
                  <a:rPr lang="en-US" sz="2099">
                    <a:solidFill>
                      <a:schemeClr val="bg2"/>
                    </a:solidFill>
                    <a:cs typeface="Calibri"/>
                  </a:rPr>
                  <a:t>Be aware of the changes to the NIH Biosketch and Other Support Requirements effective 5/25/21 </a:t>
                </a:r>
                <a:endParaRPr lang="en-US" sz="2099">
                  <a:solidFill>
                    <a:schemeClr val="bg2"/>
                  </a:solidFill>
                </a:endParaRPr>
              </a:p>
            </p:txBody>
          </p:sp>
          <p:sp>
            <p:nvSpPr>
              <p:cNvPr id="10" name="TextBox 9">
                <a:extLst>
                  <a:ext uri="{FF2B5EF4-FFF2-40B4-BE49-F238E27FC236}">
                    <a16:creationId xmlns:a16="http://schemas.microsoft.com/office/drawing/2014/main" id="{08096BA6-F1D5-4364-9CEA-74ED3373C6A3}"/>
                  </a:ext>
                </a:extLst>
              </p:cNvPr>
              <p:cNvSpPr txBox="1"/>
              <p:nvPr/>
            </p:nvSpPr>
            <p:spPr>
              <a:xfrm>
                <a:off x="1039634" y="2151126"/>
                <a:ext cx="727067" cy="461425"/>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01</a:t>
                </a:r>
                <a:endParaRPr lang="en-US" sz="3199">
                  <a:solidFill>
                    <a:schemeClr val="bg2"/>
                  </a:solidFill>
                </a:endParaRPr>
              </a:p>
            </p:txBody>
          </p:sp>
        </p:grpSp>
      </p:grpSp>
      <p:grpSp>
        <p:nvGrpSpPr>
          <p:cNvPr id="11" name="Group 10">
            <a:extLst>
              <a:ext uri="{FF2B5EF4-FFF2-40B4-BE49-F238E27FC236}">
                <a16:creationId xmlns:a16="http://schemas.microsoft.com/office/drawing/2014/main" id="{881B1151-CDA6-4B8A-946E-6EC3D7704AB0}"/>
              </a:ext>
            </a:extLst>
          </p:cNvPr>
          <p:cNvGrpSpPr/>
          <p:nvPr/>
        </p:nvGrpSpPr>
        <p:grpSpPr>
          <a:xfrm>
            <a:off x="882556" y="1904013"/>
            <a:ext cx="3563587" cy="2554563"/>
            <a:chOff x="882556" y="2993641"/>
            <a:chExt cx="3563586" cy="2418196"/>
          </a:xfrm>
        </p:grpSpPr>
        <p:sp>
          <p:nvSpPr>
            <p:cNvPr id="12" name="Rounded Rectangle 14">
              <a:extLst>
                <a:ext uri="{FF2B5EF4-FFF2-40B4-BE49-F238E27FC236}">
                  <a16:creationId xmlns:a16="http://schemas.microsoft.com/office/drawing/2014/main" id="{C316AE04-CEAE-4FC8-B2E5-BEA532C00475}"/>
                </a:ext>
              </a:extLst>
            </p:cNvPr>
            <p:cNvSpPr/>
            <p:nvPr/>
          </p:nvSpPr>
          <p:spPr>
            <a:xfrm>
              <a:off x="882556" y="2993641"/>
              <a:ext cx="3563586" cy="2294028"/>
            </a:xfrm>
            <a:prstGeom prst="roundRect">
              <a:avLst>
                <a:gd name="adj" fmla="val 492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13" name="Straight Connector 12">
              <a:extLst>
                <a:ext uri="{FF2B5EF4-FFF2-40B4-BE49-F238E27FC236}">
                  <a16:creationId xmlns:a16="http://schemas.microsoft.com/office/drawing/2014/main" id="{46F02C24-396F-4DE1-AD47-188AC65CAFDF}"/>
                </a:ext>
              </a:extLst>
            </p:cNvPr>
            <p:cNvCxnSpPr/>
            <p:nvPr/>
          </p:nvCxnSpPr>
          <p:spPr>
            <a:xfrm>
              <a:off x="1279021"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CB7664A-EE64-499E-8BD4-044D6D1E18FF}"/>
                </a:ext>
              </a:extLst>
            </p:cNvPr>
            <p:cNvSpPr txBox="1"/>
            <p:nvPr/>
          </p:nvSpPr>
          <p:spPr>
            <a:xfrm>
              <a:off x="1135237" y="3693933"/>
              <a:ext cx="3267429" cy="1717904"/>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the NIH requirements in relation to the OS template format</a:t>
              </a:r>
            </a:p>
            <a:p>
              <a:pPr>
                <a:defRPr/>
              </a:pPr>
              <a:endParaRPr lang="en-US" sz="2099">
                <a:solidFill>
                  <a:schemeClr val="bg2"/>
                </a:solidFill>
                <a:cs typeface="Calibri"/>
              </a:endParaRPr>
            </a:p>
          </p:txBody>
        </p:sp>
        <p:sp>
          <p:nvSpPr>
            <p:cNvPr id="15" name="TextBox 14">
              <a:extLst>
                <a:ext uri="{FF2B5EF4-FFF2-40B4-BE49-F238E27FC236}">
                  <a16:creationId xmlns:a16="http://schemas.microsoft.com/office/drawing/2014/main" id="{77CF1D83-A800-47F7-941D-D6F6D6E7439F}"/>
                </a:ext>
              </a:extLst>
            </p:cNvPr>
            <p:cNvSpPr txBox="1"/>
            <p:nvPr/>
          </p:nvSpPr>
          <p:spPr>
            <a:xfrm>
              <a:off x="1135237" y="3042002"/>
              <a:ext cx="748639" cy="461425"/>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02</a:t>
              </a:r>
              <a:endParaRPr lang="en-US" sz="3199">
                <a:solidFill>
                  <a:schemeClr val="bg2"/>
                </a:solidFill>
              </a:endParaRPr>
            </a:p>
          </p:txBody>
        </p:sp>
      </p:grpSp>
      <p:grpSp>
        <p:nvGrpSpPr>
          <p:cNvPr id="16" name="Group 15">
            <a:extLst>
              <a:ext uri="{FF2B5EF4-FFF2-40B4-BE49-F238E27FC236}">
                <a16:creationId xmlns:a16="http://schemas.microsoft.com/office/drawing/2014/main" id="{C9C9A23C-2E27-49D1-8D43-8574E994C8B3}"/>
              </a:ext>
            </a:extLst>
          </p:cNvPr>
          <p:cNvGrpSpPr/>
          <p:nvPr/>
        </p:nvGrpSpPr>
        <p:grpSpPr>
          <a:xfrm>
            <a:off x="4584701" y="1904014"/>
            <a:ext cx="6554171" cy="1175338"/>
            <a:chOff x="4584700" y="2993642"/>
            <a:chExt cx="6554170" cy="1175338"/>
          </a:xfrm>
        </p:grpSpPr>
        <p:sp>
          <p:nvSpPr>
            <p:cNvPr id="17" name="Rounded Rectangle 1">
              <a:extLst>
                <a:ext uri="{FF2B5EF4-FFF2-40B4-BE49-F238E27FC236}">
                  <a16:creationId xmlns:a16="http://schemas.microsoft.com/office/drawing/2014/main" id="{0C71E731-1B97-4594-8892-343DE14F19AE}"/>
                </a:ext>
              </a:extLst>
            </p:cNvPr>
            <p:cNvSpPr/>
            <p:nvPr/>
          </p:nvSpPr>
          <p:spPr>
            <a:xfrm>
              <a:off x="4584700" y="2993642"/>
              <a:ext cx="6443310" cy="1175338"/>
            </a:xfrm>
            <a:prstGeom prst="roundRect">
              <a:avLst>
                <a:gd name="adj" fmla="val 596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18" name="Straight Connector 17">
              <a:extLst>
                <a:ext uri="{FF2B5EF4-FFF2-40B4-BE49-F238E27FC236}">
                  <a16:creationId xmlns:a16="http://schemas.microsoft.com/office/drawing/2014/main" id="{9B1D8E89-FC28-48E6-99F0-20A7D3F1A9F2}"/>
                </a:ext>
              </a:extLst>
            </p:cNvPr>
            <p:cNvCxnSpPr>
              <a:cxnSpLocks/>
            </p:cNvCxnSpPr>
            <p:nvPr/>
          </p:nvCxnSpPr>
          <p:spPr>
            <a:xfrm>
              <a:off x="5007630"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57AAB08-5ED3-4820-AAF8-07C70925EC43}"/>
                </a:ext>
              </a:extLst>
            </p:cNvPr>
            <p:cNvSpPr txBox="1"/>
            <p:nvPr/>
          </p:nvSpPr>
          <p:spPr>
            <a:xfrm>
              <a:off x="5903243" y="3047893"/>
              <a:ext cx="5235627" cy="1036749"/>
            </a:xfrm>
            <a:prstGeom prst="rect">
              <a:avLst/>
            </a:prstGeom>
            <a:noFill/>
          </p:spPr>
          <p:txBody>
            <a:bodyPr wrap="square" lIns="121891" tIns="60945" rIns="121891" bIns="60945" rtlCol="0">
              <a:noAutofit/>
            </a:bodyPr>
            <a:lstStyle/>
            <a:p>
              <a:pPr>
                <a:defRPr/>
              </a:pPr>
              <a:r>
                <a:rPr lang="en-US" sz="2099">
                  <a:solidFill>
                    <a:schemeClr val="bg2"/>
                  </a:solidFill>
                  <a:cs typeface="Calibri"/>
                </a:rPr>
                <a:t>Understand what supporting documentation is required for Foreign Support and Appointments</a:t>
              </a:r>
            </a:p>
          </p:txBody>
        </p:sp>
        <p:sp>
          <p:nvSpPr>
            <p:cNvPr id="20" name="TextBox 19">
              <a:extLst>
                <a:ext uri="{FF2B5EF4-FFF2-40B4-BE49-F238E27FC236}">
                  <a16:creationId xmlns:a16="http://schemas.microsoft.com/office/drawing/2014/main" id="{84B34E8D-80F9-4FD6-ACCF-119922127E79}"/>
                </a:ext>
              </a:extLst>
            </p:cNvPr>
            <p:cNvSpPr txBox="1"/>
            <p:nvPr/>
          </p:nvSpPr>
          <p:spPr>
            <a:xfrm>
              <a:off x="4869653" y="3042002"/>
              <a:ext cx="748639" cy="461425"/>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03</a:t>
              </a:r>
              <a:endParaRPr lang="en-US" sz="3199">
                <a:solidFill>
                  <a:schemeClr val="bg2"/>
                </a:solidFill>
              </a:endParaRPr>
            </a:p>
          </p:txBody>
        </p:sp>
      </p:grpSp>
      <p:grpSp>
        <p:nvGrpSpPr>
          <p:cNvPr id="21" name="Group 20">
            <a:extLst>
              <a:ext uri="{FF2B5EF4-FFF2-40B4-BE49-F238E27FC236}">
                <a16:creationId xmlns:a16="http://schemas.microsoft.com/office/drawing/2014/main" id="{640487DF-B526-4B98-9E31-AEF4A048FDF8}"/>
              </a:ext>
            </a:extLst>
          </p:cNvPr>
          <p:cNvGrpSpPr/>
          <p:nvPr/>
        </p:nvGrpSpPr>
        <p:grpSpPr>
          <a:xfrm>
            <a:off x="4584699" y="3102065"/>
            <a:ext cx="6443311" cy="1215336"/>
            <a:chOff x="3438524" y="2702777"/>
            <a:chExt cx="4832483" cy="732982"/>
          </a:xfrm>
        </p:grpSpPr>
        <p:sp>
          <p:nvSpPr>
            <p:cNvPr id="22" name="Rounded Rectangle 10">
              <a:extLst>
                <a:ext uri="{FF2B5EF4-FFF2-40B4-BE49-F238E27FC236}">
                  <a16:creationId xmlns:a16="http://schemas.microsoft.com/office/drawing/2014/main" id="{EF662529-B04C-480E-B4A9-C3BC1CEF1481}"/>
                </a:ext>
              </a:extLst>
            </p:cNvPr>
            <p:cNvSpPr/>
            <p:nvPr/>
          </p:nvSpPr>
          <p:spPr>
            <a:xfrm>
              <a:off x="3438524" y="2702777"/>
              <a:ext cx="4832483" cy="732982"/>
            </a:xfrm>
            <a:prstGeom prst="roundRect">
              <a:avLst>
                <a:gd name="adj" fmla="val 461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23" name="Straight Connector 22">
              <a:extLst>
                <a:ext uri="{FF2B5EF4-FFF2-40B4-BE49-F238E27FC236}">
                  <a16:creationId xmlns:a16="http://schemas.microsoft.com/office/drawing/2014/main" id="{B8E4890B-D386-475A-83B0-B784EF9D3B3F}"/>
                </a:ext>
              </a:extLst>
            </p:cNvPr>
            <p:cNvCxnSpPr/>
            <p:nvPr/>
          </p:nvCxnSpPr>
          <p:spPr>
            <a:xfrm>
              <a:off x="4181047" y="2847789"/>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39D6536-B0CF-4A7F-8EF4-879D75F5D654}"/>
                </a:ext>
              </a:extLst>
            </p:cNvPr>
            <p:cNvSpPr txBox="1"/>
            <p:nvPr/>
          </p:nvSpPr>
          <p:spPr>
            <a:xfrm>
              <a:off x="4317572" y="2749757"/>
              <a:ext cx="3952444" cy="574686"/>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what types of support should be included in the different sections of the Biosketch and Other Support</a:t>
              </a:r>
            </a:p>
          </p:txBody>
        </p:sp>
        <p:sp>
          <p:nvSpPr>
            <p:cNvPr id="25" name="TextBox 24">
              <a:extLst>
                <a:ext uri="{FF2B5EF4-FFF2-40B4-BE49-F238E27FC236}">
                  <a16:creationId xmlns:a16="http://schemas.microsoft.com/office/drawing/2014/main" id="{6D0CA5B3-7661-4DB5-B5AB-9D3EC50E8D51}"/>
                </a:ext>
              </a:extLst>
            </p:cNvPr>
            <p:cNvSpPr txBox="1"/>
            <p:nvPr/>
          </p:nvSpPr>
          <p:spPr>
            <a:xfrm>
              <a:off x="3585564" y="2730664"/>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04</a:t>
              </a:r>
              <a:endParaRPr lang="en-US" sz="3199">
                <a:solidFill>
                  <a:schemeClr val="bg2"/>
                </a:solidFill>
              </a:endParaRPr>
            </a:p>
          </p:txBody>
        </p:sp>
      </p:grpSp>
      <p:grpSp>
        <p:nvGrpSpPr>
          <p:cNvPr id="27" name="Group 26">
            <a:extLst>
              <a:ext uri="{FF2B5EF4-FFF2-40B4-BE49-F238E27FC236}">
                <a16:creationId xmlns:a16="http://schemas.microsoft.com/office/drawing/2014/main" id="{61EC9CC9-440B-48B5-BD18-A9340CFB821C}"/>
              </a:ext>
            </a:extLst>
          </p:cNvPr>
          <p:cNvGrpSpPr/>
          <p:nvPr/>
        </p:nvGrpSpPr>
        <p:grpSpPr>
          <a:xfrm>
            <a:off x="880356" y="4310929"/>
            <a:ext cx="6865502" cy="872090"/>
            <a:chOff x="660267" y="3689543"/>
            <a:chExt cx="4365798" cy="654067"/>
          </a:xfrm>
        </p:grpSpPr>
        <p:grpSp>
          <p:nvGrpSpPr>
            <p:cNvPr id="28" name="Group 27">
              <a:extLst>
                <a:ext uri="{FF2B5EF4-FFF2-40B4-BE49-F238E27FC236}">
                  <a16:creationId xmlns:a16="http://schemas.microsoft.com/office/drawing/2014/main" id="{9AD66C87-B37A-4D8C-B4B4-AF945616AA1C}"/>
                </a:ext>
              </a:extLst>
            </p:cNvPr>
            <p:cNvGrpSpPr/>
            <p:nvPr/>
          </p:nvGrpSpPr>
          <p:grpSpPr>
            <a:xfrm>
              <a:off x="660267" y="3689543"/>
              <a:ext cx="4365798" cy="654067"/>
              <a:chOff x="660267" y="3689543"/>
              <a:chExt cx="4365798" cy="654067"/>
            </a:xfrm>
          </p:grpSpPr>
          <p:sp>
            <p:nvSpPr>
              <p:cNvPr id="30" name="Rounded Rectangle 1">
                <a:extLst>
                  <a:ext uri="{FF2B5EF4-FFF2-40B4-BE49-F238E27FC236}">
                    <a16:creationId xmlns:a16="http://schemas.microsoft.com/office/drawing/2014/main" id="{53A45C96-0625-4581-B7E8-346AE94E2F7A}"/>
                  </a:ext>
                </a:extLst>
              </p:cNvPr>
              <p:cNvSpPr/>
              <p:nvPr/>
            </p:nvSpPr>
            <p:spPr>
              <a:xfrm>
                <a:off x="660267" y="3742467"/>
                <a:ext cx="4365798" cy="601143"/>
              </a:xfrm>
              <a:prstGeom prst="roundRect">
                <a:avLst>
                  <a:gd name="adj" fmla="val 596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sp>
            <p:nvSpPr>
              <p:cNvPr id="31" name="TextBox 30">
                <a:extLst>
                  <a:ext uri="{FF2B5EF4-FFF2-40B4-BE49-F238E27FC236}">
                    <a16:creationId xmlns:a16="http://schemas.microsoft.com/office/drawing/2014/main" id="{905540CD-199C-4CEA-9888-98F0B59462D6}"/>
                  </a:ext>
                </a:extLst>
              </p:cNvPr>
              <p:cNvSpPr txBox="1"/>
              <p:nvPr/>
            </p:nvSpPr>
            <p:spPr>
              <a:xfrm>
                <a:off x="1649172" y="3777201"/>
                <a:ext cx="3376893" cy="447335"/>
              </a:xfrm>
              <a:prstGeom prst="rect">
                <a:avLst/>
              </a:prstGeom>
              <a:noFill/>
            </p:spPr>
            <p:txBody>
              <a:bodyPr wrap="square" lIns="121891" tIns="60945" rIns="121891" bIns="60945" rtlCol="0">
                <a:noAutofit/>
              </a:bodyPr>
              <a:lstStyle/>
              <a:p>
                <a:pPr>
                  <a:defRPr/>
                </a:pPr>
                <a:r>
                  <a:rPr lang="en-US" sz="2099">
                    <a:solidFill>
                      <a:schemeClr val="bg2"/>
                    </a:solidFill>
                    <a:cs typeface="Calibri"/>
                  </a:rPr>
                  <a:t>Understand the internal UCSF process for Other Support</a:t>
                </a:r>
              </a:p>
            </p:txBody>
          </p:sp>
          <p:sp>
            <p:nvSpPr>
              <p:cNvPr id="32" name="TextBox 31">
                <a:extLst>
                  <a:ext uri="{FF2B5EF4-FFF2-40B4-BE49-F238E27FC236}">
                    <a16:creationId xmlns:a16="http://schemas.microsoft.com/office/drawing/2014/main" id="{95B09335-BD38-40FB-8D2A-918CA21EFB4E}"/>
                  </a:ext>
                </a:extLst>
              </p:cNvPr>
              <p:cNvSpPr txBox="1"/>
              <p:nvPr/>
            </p:nvSpPr>
            <p:spPr>
              <a:xfrm>
                <a:off x="873041" y="3689543"/>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05</a:t>
                </a:r>
                <a:endParaRPr lang="en-US" sz="3199">
                  <a:solidFill>
                    <a:schemeClr val="bg2"/>
                  </a:solidFill>
                </a:endParaRPr>
              </a:p>
            </p:txBody>
          </p:sp>
        </p:grpSp>
        <p:cxnSp>
          <p:nvCxnSpPr>
            <p:cNvPr id="29" name="Straight Connector 28">
              <a:extLst>
                <a:ext uri="{FF2B5EF4-FFF2-40B4-BE49-F238E27FC236}">
                  <a16:creationId xmlns:a16="http://schemas.microsoft.com/office/drawing/2014/main" id="{FBA5B6AC-C4E6-4566-9E93-633D5B01FA07}"/>
                </a:ext>
              </a:extLst>
            </p:cNvPr>
            <p:cNvCxnSpPr/>
            <p:nvPr/>
          </p:nvCxnSpPr>
          <p:spPr>
            <a:xfrm>
              <a:off x="1515791" y="3892515"/>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84FDC37C-58F3-4F7F-A418-01F39B7B611A}"/>
              </a:ext>
            </a:extLst>
          </p:cNvPr>
          <p:cNvGrpSpPr/>
          <p:nvPr/>
        </p:nvGrpSpPr>
        <p:grpSpPr>
          <a:xfrm>
            <a:off x="7862121" y="4395297"/>
            <a:ext cx="3345936" cy="1733164"/>
            <a:chOff x="882556" y="2993641"/>
            <a:chExt cx="4283916" cy="1940537"/>
          </a:xfrm>
        </p:grpSpPr>
        <p:sp>
          <p:nvSpPr>
            <p:cNvPr id="34" name="Rounded Rectangle 14">
              <a:extLst>
                <a:ext uri="{FF2B5EF4-FFF2-40B4-BE49-F238E27FC236}">
                  <a16:creationId xmlns:a16="http://schemas.microsoft.com/office/drawing/2014/main" id="{9346B397-750A-4DD2-A406-6B142F610589}"/>
                </a:ext>
              </a:extLst>
            </p:cNvPr>
            <p:cNvSpPr/>
            <p:nvPr/>
          </p:nvSpPr>
          <p:spPr>
            <a:xfrm>
              <a:off x="882556" y="2993641"/>
              <a:ext cx="4107221" cy="1940537"/>
            </a:xfrm>
            <a:prstGeom prst="roundRect">
              <a:avLst>
                <a:gd name="adj" fmla="val 4926"/>
              </a:avLst>
            </a:prstGeom>
            <a:solidFill>
              <a:schemeClr val="accent5">
                <a:lumMod val="90000"/>
              </a:schemeClr>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cxnSp>
          <p:nvCxnSpPr>
            <p:cNvPr id="35" name="Straight Connector 34">
              <a:extLst>
                <a:ext uri="{FF2B5EF4-FFF2-40B4-BE49-F238E27FC236}">
                  <a16:creationId xmlns:a16="http://schemas.microsoft.com/office/drawing/2014/main" id="{C58E77B8-DC86-4B62-BAF5-D09FBA5934ED}"/>
                </a:ext>
              </a:extLst>
            </p:cNvPr>
            <p:cNvCxnSpPr/>
            <p:nvPr/>
          </p:nvCxnSpPr>
          <p:spPr>
            <a:xfrm>
              <a:off x="1279021" y="3614574"/>
              <a:ext cx="487680" cy="0"/>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5E380E2-2AB4-448D-8289-C5FF0498507B}"/>
                </a:ext>
              </a:extLst>
            </p:cNvPr>
            <p:cNvSpPr txBox="1"/>
            <p:nvPr/>
          </p:nvSpPr>
          <p:spPr>
            <a:xfrm>
              <a:off x="1467420" y="3748865"/>
              <a:ext cx="3699052" cy="1049833"/>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how to access NIH and OSR resources</a:t>
              </a:r>
            </a:p>
            <a:p>
              <a:pPr>
                <a:defRPr/>
              </a:pPr>
              <a:endParaRPr lang="en-US" sz="2099">
                <a:solidFill>
                  <a:schemeClr val="bg2"/>
                </a:solidFill>
                <a:cs typeface="Calibri"/>
              </a:endParaRPr>
            </a:p>
          </p:txBody>
        </p:sp>
        <p:sp>
          <p:nvSpPr>
            <p:cNvPr id="37" name="TextBox 36">
              <a:extLst>
                <a:ext uri="{FF2B5EF4-FFF2-40B4-BE49-F238E27FC236}">
                  <a16:creationId xmlns:a16="http://schemas.microsoft.com/office/drawing/2014/main" id="{4A0AA891-C37C-4837-99A8-83D120546FC5}"/>
                </a:ext>
              </a:extLst>
            </p:cNvPr>
            <p:cNvSpPr txBox="1"/>
            <p:nvPr/>
          </p:nvSpPr>
          <p:spPr>
            <a:xfrm>
              <a:off x="1135236" y="3042001"/>
              <a:ext cx="990502" cy="572562"/>
            </a:xfrm>
            <a:prstGeom prst="rect">
              <a:avLst/>
            </a:prstGeom>
            <a:noFill/>
          </p:spPr>
          <p:txBody>
            <a:bodyPr wrap="square" lIns="121891" tIns="60945" rIns="121891" bIns="60945" rtlCol="0">
              <a:noAutofit/>
            </a:bodyPr>
            <a:lstStyle/>
            <a:p>
              <a:r>
                <a:rPr lang="en-JM" sz="3199">
                  <a:solidFill>
                    <a:schemeClr val="bg2"/>
                  </a:solidFill>
                  <a:latin typeface="Lobster Two"/>
                  <a:cs typeface="Lobster Two"/>
                </a:rPr>
                <a:t>07</a:t>
              </a:r>
              <a:endParaRPr lang="en-US" sz="3199">
                <a:solidFill>
                  <a:schemeClr val="bg2"/>
                </a:solidFill>
              </a:endParaRPr>
            </a:p>
          </p:txBody>
        </p:sp>
      </p:grpSp>
      <p:grpSp>
        <p:nvGrpSpPr>
          <p:cNvPr id="38" name="Group 37">
            <a:extLst>
              <a:ext uri="{FF2B5EF4-FFF2-40B4-BE49-F238E27FC236}">
                <a16:creationId xmlns:a16="http://schemas.microsoft.com/office/drawing/2014/main" id="{8BF02CC2-8BCA-4A14-A47E-B89A5C06331D}"/>
              </a:ext>
            </a:extLst>
          </p:cNvPr>
          <p:cNvGrpSpPr/>
          <p:nvPr/>
        </p:nvGrpSpPr>
        <p:grpSpPr>
          <a:xfrm>
            <a:off x="900361" y="5270239"/>
            <a:ext cx="6845498" cy="858221"/>
            <a:chOff x="660269" y="3599599"/>
            <a:chExt cx="4365799" cy="763261"/>
          </a:xfrm>
        </p:grpSpPr>
        <p:grpSp>
          <p:nvGrpSpPr>
            <p:cNvPr id="39" name="Group 38">
              <a:extLst>
                <a:ext uri="{FF2B5EF4-FFF2-40B4-BE49-F238E27FC236}">
                  <a16:creationId xmlns:a16="http://schemas.microsoft.com/office/drawing/2014/main" id="{443399E3-9DEF-472E-A6C8-A7EEF243A19B}"/>
                </a:ext>
              </a:extLst>
            </p:cNvPr>
            <p:cNvGrpSpPr/>
            <p:nvPr/>
          </p:nvGrpSpPr>
          <p:grpSpPr>
            <a:xfrm>
              <a:off x="660269" y="3599599"/>
              <a:ext cx="4365799" cy="763261"/>
              <a:chOff x="660269" y="3599599"/>
              <a:chExt cx="4365799" cy="763261"/>
            </a:xfrm>
          </p:grpSpPr>
          <p:sp>
            <p:nvSpPr>
              <p:cNvPr id="41" name="Rounded Rectangle 1">
                <a:extLst>
                  <a:ext uri="{FF2B5EF4-FFF2-40B4-BE49-F238E27FC236}">
                    <a16:creationId xmlns:a16="http://schemas.microsoft.com/office/drawing/2014/main" id="{27F9F04E-0CF1-4083-BED1-A80653EEB9D7}"/>
                  </a:ext>
                </a:extLst>
              </p:cNvPr>
              <p:cNvSpPr/>
              <p:nvPr/>
            </p:nvSpPr>
            <p:spPr>
              <a:xfrm>
                <a:off x="660269" y="3599599"/>
                <a:ext cx="4365798" cy="763261"/>
              </a:xfrm>
              <a:prstGeom prst="roundRect">
                <a:avLst>
                  <a:gd name="adj" fmla="val 5963"/>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21891" tIns="60945" rIns="121891" bIns="60945" rtlCol="0" anchor="ctr">
                <a:noAutofit/>
              </a:bodyPr>
              <a:lstStyle/>
              <a:p>
                <a:pPr algn="ctr"/>
                <a:endParaRPr lang="en-US" sz="2399">
                  <a:solidFill>
                    <a:schemeClr val="bg2"/>
                  </a:solidFill>
                </a:endParaRPr>
              </a:p>
            </p:txBody>
          </p:sp>
          <p:sp>
            <p:nvSpPr>
              <p:cNvPr id="42" name="TextBox 41">
                <a:extLst>
                  <a:ext uri="{FF2B5EF4-FFF2-40B4-BE49-F238E27FC236}">
                    <a16:creationId xmlns:a16="http://schemas.microsoft.com/office/drawing/2014/main" id="{696C1955-464C-46AB-8218-87695A542BA2}"/>
                  </a:ext>
                </a:extLst>
              </p:cNvPr>
              <p:cNvSpPr txBox="1"/>
              <p:nvPr/>
            </p:nvSpPr>
            <p:spPr>
              <a:xfrm>
                <a:off x="1649175" y="3679592"/>
                <a:ext cx="3376893" cy="637715"/>
              </a:xfrm>
              <a:prstGeom prst="rect">
                <a:avLst/>
              </a:prstGeom>
              <a:noFill/>
            </p:spPr>
            <p:txBody>
              <a:bodyPr wrap="square" lIns="121891" tIns="60945" rIns="121891" bIns="60945" rtlCol="0">
                <a:noAutofit/>
              </a:bodyPr>
              <a:lstStyle/>
              <a:p>
                <a:pPr>
                  <a:defRPr/>
                </a:pPr>
                <a:r>
                  <a:rPr lang="en-US" sz="2099">
                    <a:solidFill>
                      <a:schemeClr val="bg2"/>
                    </a:solidFill>
                    <a:cs typeface="Calibri"/>
                  </a:rPr>
                  <a:t>Know that the PI and all other Senior/Key Personnel must sign their OS</a:t>
                </a:r>
              </a:p>
            </p:txBody>
          </p:sp>
          <p:sp>
            <p:nvSpPr>
              <p:cNvPr id="43" name="TextBox 42">
                <a:extLst>
                  <a:ext uri="{FF2B5EF4-FFF2-40B4-BE49-F238E27FC236}">
                    <a16:creationId xmlns:a16="http://schemas.microsoft.com/office/drawing/2014/main" id="{B3D6E9DF-1738-4ED3-BFE2-B54C993CBBD5}"/>
                  </a:ext>
                </a:extLst>
              </p:cNvPr>
              <p:cNvSpPr txBox="1"/>
              <p:nvPr/>
            </p:nvSpPr>
            <p:spPr>
              <a:xfrm>
                <a:off x="873983" y="3635869"/>
                <a:ext cx="561479" cy="346069"/>
              </a:xfrm>
              <a:prstGeom prst="rect">
                <a:avLst/>
              </a:prstGeom>
              <a:noFill/>
            </p:spPr>
            <p:txBody>
              <a:bodyPr wrap="square" lIns="121891" tIns="60945" rIns="121891" bIns="60945" rtlCol="0">
                <a:noAutofit/>
              </a:bodyPr>
              <a:lstStyle/>
              <a:p>
                <a:pPr algn="ctr"/>
                <a:r>
                  <a:rPr lang="en-JM" sz="3199">
                    <a:solidFill>
                      <a:schemeClr val="bg2"/>
                    </a:solidFill>
                    <a:latin typeface="Lobster Two"/>
                    <a:cs typeface="Lobster Two"/>
                  </a:rPr>
                  <a:t>06</a:t>
                </a:r>
                <a:endParaRPr lang="en-US" sz="3199">
                  <a:solidFill>
                    <a:schemeClr val="bg2"/>
                  </a:solidFill>
                </a:endParaRPr>
              </a:p>
            </p:txBody>
          </p:sp>
        </p:grpSp>
        <p:cxnSp>
          <p:nvCxnSpPr>
            <p:cNvPr id="40" name="Straight Connector 39">
              <a:extLst>
                <a:ext uri="{FF2B5EF4-FFF2-40B4-BE49-F238E27FC236}">
                  <a16:creationId xmlns:a16="http://schemas.microsoft.com/office/drawing/2014/main" id="{06F268BA-B3C5-4A6C-A81D-6346DBDDD6DA}"/>
                </a:ext>
              </a:extLst>
            </p:cNvPr>
            <p:cNvCxnSpPr/>
            <p:nvPr/>
          </p:nvCxnSpPr>
          <p:spPr>
            <a:xfrm>
              <a:off x="1515791" y="3816316"/>
              <a:ext cx="0" cy="274178"/>
            </a:xfrm>
            <a:prstGeom prst="line">
              <a:avLst/>
            </a:prstGeom>
            <a:ln w="381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224112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2454dc6818f460c81f46594a12afc33"/>
          <p:cNvPicPr>
            <a:picLocks noGrp="1"/>
          </p:cNvPicPr>
          <p:nvPr>
            <p:ph type="pic" sz="quarter" idx="10"/>
          </p:nvPr>
        </p:nvPicPr>
        <p:blipFill>
          <a:blip r:embed="rId4">
            <a:extLst>
              <a:ext uri="{837473B0-CC2E-450A-ABE3-18F120FF3D39}">
                <a1611:picAttrSrcUrl xmlns:a1611="http://schemas.microsoft.com/office/drawing/2016/11/main" r:id="rId5"/>
              </a:ext>
            </a:extLst>
          </a:blip>
          <a:srcRect/>
          <a:stretch/>
        </p:blipFill>
        <p:spPr>
          <a:xfrm>
            <a:off x="-134911" y="-2031567"/>
            <a:ext cx="12326912" cy="6828482"/>
          </a:xfrm>
        </p:spPr>
      </p:pic>
      <p:sp>
        <p:nvSpPr>
          <p:cNvPr id="5" name="Rectangle 4"/>
          <p:cNvSpPr/>
          <p:nvPr/>
        </p:nvSpPr>
        <p:spPr>
          <a:xfrm>
            <a:off x="0" y="4796914"/>
            <a:ext cx="12192000" cy="206327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noAutofit/>
          </a:bodyPr>
          <a:lstStyle/>
          <a:p>
            <a:pPr algn="ctr"/>
            <a:endParaRPr lang="en-US" sz="2299">
              <a:solidFill>
                <a:srgbClr val="FFFFFF"/>
              </a:solidFill>
            </a:endParaRPr>
          </a:p>
        </p:txBody>
      </p:sp>
      <p:cxnSp>
        <p:nvCxnSpPr>
          <p:cNvPr id="12" name="Straight Connector 11"/>
          <p:cNvCxnSpPr/>
          <p:nvPr/>
        </p:nvCxnSpPr>
        <p:spPr>
          <a:xfrm>
            <a:off x="3768784" y="5321107"/>
            <a:ext cx="0" cy="871457"/>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038634" y="5321107"/>
            <a:ext cx="0" cy="871457"/>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62B1F73-A3B3-48F8-B518-0DF1D5248BD1}"/>
              </a:ext>
            </a:extLst>
          </p:cNvPr>
          <p:cNvSpPr txBox="1"/>
          <p:nvPr/>
        </p:nvSpPr>
        <p:spPr>
          <a:xfrm>
            <a:off x="53180" y="5063013"/>
            <a:ext cx="3717154" cy="1381329"/>
          </a:xfrm>
          <a:prstGeom prst="rect">
            <a:avLst/>
          </a:prstGeom>
          <a:noFill/>
        </p:spPr>
        <p:txBody>
          <a:bodyPr wrap="square" lIns="121605" tIns="60801" rIns="121605" bIns="60801" rtlCol="0">
            <a:noAutofit/>
          </a:bodyPr>
          <a:lstStyle/>
          <a:p>
            <a:pPr>
              <a:defRPr/>
            </a:pPr>
            <a:r>
              <a:rPr lang="en-US" sz="2099">
                <a:solidFill>
                  <a:schemeClr val="bg1"/>
                </a:solidFill>
                <a:cs typeface="Calibri"/>
              </a:rPr>
              <a:t>Joyce Able</a:t>
            </a:r>
          </a:p>
          <a:p>
            <a:pPr>
              <a:defRPr/>
            </a:pPr>
            <a:r>
              <a:rPr lang="en-US" sz="2099">
                <a:solidFill>
                  <a:schemeClr val="bg1"/>
                </a:solidFill>
                <a:cs typeface="Calibri"/>
              </a:rPr>
              <a:t>Operations &amp; Training Officer</a:t>
            </a:r>
          </a:p>
        </p:txBody>
      </p:sp>
      <p:sp>
        <p:nvSpPr>
          <p:cNvPr id="18" name="TextBox 17">
            <a:extLst>
              <a:ext uri="{FF2B5EF4-FFF2-40B4-BE49-F238E27FC236}">
                <a16:creationId xmlns:a16="http://schemas.microsoft.com/office/drawing/2014/main" id="{36565399-63D2-40F8-B58F-0BEB45D782F7}"/>
              </a:ext>
            </a:extLst>
          </p:cNvPr>
          <p:cNvSpPr txBox="1"/>
          <p:nvPr/>
        </p:nvSpPr>
        <p:spPr>
          <a:xfrm>
            <a:off x="3904062" y="5063009"/>
            <a:ext cx="4133017" cy="1381329"/>
          </a:xfrm>
          <a:prstGeom prst="rect">
            <a:avLst/>
          </a:prstGeom>
          <a:noFill/>
        </p:spPr>
        <p:txBody>
          <a:bodyPr wrap="square" lIns="121605" tIns="60801" rIns="121605" bIns="60801" rtlCol="0">
            <a:noAutofit/>
          </a:bodyPr>
          <a:lstStyle/>
          <a:p>
            <a:pPr>
              <a:defRPr/>
            </a:pPr>
            <a:r>
              <a:rPr lang="en-US" sz="2099">
                <a:solidFill>
                  <a:schemeClr val="bg1"/>
                </a:solidFill>
                <a:cs typeface="Calibri"/>
              </a:rPr>
              <a:t>Catherine Dunn</a:t>
            </a:r>
          </a:p>
          <a:p>
            <a:pPr>
              <a:defRPr/>
            </a:pPr>
            <a:r>
              <a:rPr lang="en-US" sz="2099">
                <a:solidFill>
                  <a:schemeClr val="bg1"/>
                </a:solidFill>
                <a:cs typeface="Calibri"/>
              </a:rPr>
              <a:t>Operations &amp; Training Officer</a:t>
            </a:r>
          </a:p>
          <a:p>
            <a:pPr>
              <a:defRPr/>
            </a:pPr>
            <a:endParaRPr lang="en-US" sz="2099">
              <a:solidFill>
                <a:schemeClr val="bg1"/>
              </a:solidFill>
              <a:cs typeface="Calibri"/>
            </a:endParaRPr>
          </a:p>
        </p:txBody>
      </p:sp>
      <p:sp>
        <p:nvSpPr>
          <p:cNvPr id="19" name="TextBox 18">
            <a:extLst>
              <a:ext uri="{FF2B5EF4-FFF2-40B4-BE49-F238E27FC236}">
                <a16:creationId xmlns:a16="http://schemas.microsoft.com/office/drawing/2014/main" id="{163F131E-A9C7-4574-BEAA-504383F126A7}"/>
              </a:ext>
            </a:extLst>
          </p:cNvPr>
          <p:cNvSpPr txBox="1"/>
          <p:nvPr/>
        </p:nvSpPr>
        <p:spPr>
          <a:xfrm>
            <a:off x="8173912" y="5063009"/>
            <a:ext cx="4050385" cy="1381329"/>
          </a:xfrm>
          <a:prstGeom prst="rect">
            <a:avLst/>
          </a:prstGeom>
          <a:noFill/>
        </p:spPr>
        <p:txBody>
          <a:bodyPr wrap="square" lIns="121605" tIns="60801" rIns="121605" bIns="60801" rtlCol="0">
            <a:noAutofit/>
          </a:bodyPr>
          <a:lstStyle/>
          <a:p>
            <a:pPr>
              <a:defRPr/>
            </a:pPr>
            <a:r>
              <a:rPr lang="en-US" sz="2099">
                <a:solidFill>
                  <a:schemeClr val="bg1"/>
                </a:solidFill>
                <a:cs typeface="Calibri"/>
              </a:rPr>
              <a:t>Kassie Obelleiro</a:t>
            </a:r>
          </a:p>
          <a:p>
            <a:pPr>
              <a:defRPr/>
            </a:pPr>
            <a:r>
              <a:rPr lang="en-US" sz="2099">
                <a:solidFill>
                  <a:schemeClr val="bg1"/>
                </a:solidFill>
                <a:cs typeface="Calibri"/>
              </a:rPr>
              <a:t>Operations &amp; Training Officer</a:t>
            </a:r>
          </a:p>
        </p:txBody>
      </p:sp>
      <p:sp>
        <p:nvSpPr>
          <p:cNvPr id="2" name="TextBox 1">
            <a:extLst>
              <a:ext uri="{FF2B5EF4-FFF2-40B4-BE49-F238E27FC236}">
                <a16:creationId xmlns:a16="http://schemas.microsoft.com/office/drawing/2014/main" id="{FD4C0AE7-DC34-45F7-97EB-4E3699855274}"/>
              </a:ext>
            </a:extLst>
          </p:cNvPr>
          <p:cNvSpPr txBox="1"/>
          <p:nvPr/>
        </p:nvSpPr>
        <p:spPr bwMode="auto">
          <a:xfrm>
            <a:off x="9090329" y="4624081"/>
            <a:ext cx="5223984" cy="138499"/>
          </a:xfrm>
          <a:prstGeom prst="rect">
            <a:avLst/>
          </a:prstGeom>
          <a:noFill/>
          <a:ln w="19050" algn="ctr">
            <a:noFill/>
            <a:miter lim="800000"/>
            <a:headEnd/>
            <a:tailEnd/>
          </a:ln>
        </p:spPr>
        <p:txBody>
          <a:bodyPr wrap="square" lIns="0" tIns="0" rIns="0" bIns="0" rtlCol="0">
            <a:spAutoFit/>
          </a:bodyPr>
          <a:lstStyle/>
          <a:p>
            <a:r>
              <a:rPr lang="en-US" sz="900">
                <a:hlinkClick r:id="rId5" tooltip="https://www.flickr.com/photos/94270836@N04/8602295011"/>
              </a:rPr>
              <a:t>This Photo</a:t>
            </a:r>
            <a:r>
              <a:rPr lang="en-US" sz="900"/>
              <a:t> by Unknown Author is licensed under </a:t>
            </a:r>
            <a:r>
              <a:rPr lang="en-US" sz="900">
                <a:hlinkClick r:id="rId6" tooltip="https://creativecommons.org/licenses/by-sa/3.0/"/>
              </a:rPr>
              <a:t>CC BY-SA</a:t>
            </a:r>
            <a:endParaRPr lang="en-US" sz="900"/>
          </a:p>
        </p:txBody>
      </p:sp>
      <p:sp>
        <p:nvSpPr>
          <p:cNvPr id="3" name="TextBox 2">
            <a:extLst>
              <a:ext uri="{FF2B5EF4-FFF2-40B4-BE49-F238E27FC236}">
                <a16:creationId xmlns:a16="http://schemas.microsoft.com/office/drawing/2014/main" id="{02B1F605-36C0-4142-AE59-5A77CEDF8B57}"/>
              </a:ext>
            </a:extLst>
          </p:cNvPr>
          <p:cNvSpPr txBox="1"/>
          <p:nvPr/>
        </p:nvSpPr>
        <p:spPr bwMode="auto">
          <a:xfrm>
            <a:off x="3081867" y="3132667"/>
            <a:ext cx="5554133" cy="1923604"/>
          </a:xfrm>
          <a:prstGeom prst="rect">
            <a:avLst/>
          </a:prstGeom>
          <a:noFill/>
          <a:ln w="19050" algn="ctr">
            <a:noFill/>
            <a:miter lim="800000"/>
            <a:headEnd/>
            <a:tailEnd/>
          </a:ln>
        </p:spPr>
        <p:txBody>
          <a:bodyPr wrap="square" lIns="0" tIns="0" rIns="0" bIns="0" rtlCol="0">
            <a:spAutoFit/>
          </a:bodyPr>
          <a:lstStyle/>
          <a:p>
            <a:r>
              <a:rPr lang="en-US" sz="2000"/>
              <a:t>For questions regarding policy, please contact:</a:t>
            </a:r>
          </a:p>
          <a:p>
            <a:pPr>
              <a:spcAft>
                <a:spcPts val="600"/>
              </a:spcAft>
            </a:pPr>
            <a:r>
              <a:rPr lang="en-US" sz="2000">
                <a:hlinkClick r:id="rId7"/>
              </a:rPr>
              <a:t>osrinfo@ucsf.edu</a:t>
            </a:r>
            <a:endParaRPr lang="en-US" sz="2000"/>
          </a:p>
          <a:p>
            <a:r>
              <a:rPr lang="en-US" sz="2000"/>
              <a:t>To find your OSR Staff assigned to your department/division:</a:t>
            </a:r>
          </a:p>
          <a:p>
            <a:r>
              <a:rPr lang="en-US" sz="2000">
                <a:hlinkClick r:id="rId8"/>
              </a:rPr>
              <a:t>https://osr.ucsf.edu/content/find-support</a:t>
            </a:r>
            <a:endParaRPr lang="en-US" sz="2000"/>
          </a:p>
          <a:p>
            <a:endParaRPr lang="en-US" sz="2000"/>
          </a:p>
        </p:txBody>
      </p:sp>
    </p:spTree>
    <p:custDataLst>
      <p:tags r:id="rId1"/>
    </p:custDataLst>
    <p:extLst>
      <p:ext uri="{BB962C8B-B14F-4D97-AF65-F5344CB8AC3E}">
        <p14:creationId xmlns:p14="http://schemas.microsoft.com/office/powerpoint/2010/main" val="4113491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8EAD6D-20D0-4FBC-B4FF-6B8E83D29A3B}"/>
              </a:ext>
            </a:extLst>
          </p:cNvPr>
          <p:cNvSpPr>
            <a:spLocks noGrp="1"/>
          </p:cNvSpPr>
          <p:nvPr>
            <p:ph type="ftr" sz="quarter" idx="11"/>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CCFA01F4-CEF5-4BC3-8A43-D893BACFE70D}"/>
              </a:ext>
            </a:extLst>
          </p:cNvPr>
          <p:cNvSpPr>
            <a:spLocks noGrp="1"/>
          </p:cNvSpPr>
          <p:nvPr>
            <p:ph type="sldNum" sz="quarter" idx="12"/>
          </p:nvPr>
        </p:nvSpPr>
        <p:spPr/>
        <p:txBody>
          <a:bodyPr/>
          <a:lstStyle/>
          <a:p>
            <a:fld id="{7BCC8D0D-EAEC-449D-9161-023DFF90F2E2}" type="slidenum">
              <a:rPr lang="en-US" smtClean="0"/>
              <a:pPr/>
              <a:t>52</a:t>
            </a:fld>
            <a:endParaRPr lang="en-US"/>
          </a:p>
        </p:txBody>
      </p:sp>
      <p:sp>
        <p:nvSpPr>
          <p:cNvPr id="7" name="Title 6">
            <a:extLst>
              <a:ext uri="{FF2B5EF4-FFF2-40B4-BE49-F238E27FC236}">
                <a16:creationId xmlns:a16="http://schemas.microsoft.com/office/drawing/2014/main" id="{055A238C-3600-4449-ABA8-2110E4C8467D}"/>
              </a:ext>
            </a:extLst>
          </p:cNvPr>
          <p:cNvSpPr>
            <a:spLocks noGrp="1"/>
          </p:cNvSpPr>
          <p:nvPr>
            <p:ph type="title"/>
          </p:nvPr>
        </p:nvSpPr>
        <p:spPr/>
        <p:txBody>
          <a:bodyPr/>
          <a:lstStyle/>
          <a:p>
            <a:r>
              <a:rPr lang="en-US"/>
              <a:t>Extra Slides</a:t>
            </a:r>
          </a:p>
        </p:txBody>
      </p:sp>
    </p:spTree>
    <p:custDataLst>
      <p:tags r:id="rId1"/>
    </p:custDataLst>
    <p:extLst>
      <p:ext uri="{BB962C8B-B14F-4D97-AF65-F5344CB8AC3E}">
        <p14:creationId xmlns:p14="http://schemas.microsoft.com/office/powerpoint/2010/main" val="152294527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NIH Biosketch and Other Support Updates</a:t>
            </a:r>
          </a:p>
        </p:txBody>
      </p:sp>
      <p:sp>
        <p:nvSpPr>
          <p:cNvPr id="3" name="Slide Number Placeholder 2"/>
          <p:cNvSpPr>
            <a:spLocks noGrp="1"/>
          </p:cNvSpPr>
          <p:nvPr>
            <p:ph type="sldNum" sz="quarter" idx="13"/>
          </p:nvPr>
        </p:nvSpPr>
        <p:spPr/>
        <p:txBody>
          <a:bodyPr/>
          <a:lstStyle/>
          <a:p>
            <a:fld id="{7BCC8D0D-EAEC-449D-9161-023DFF90F2E2}" type="slidenum">
              <a:rPr lang="en-US" smtClean="0"/>
              <a:pPr/>
              <a:t>53</a:t>
            </a:fld>
            <a:endParaRPr lang="en-US"/>
          </a:p>
        </p:txBody>
      </p:sp>
      <p:sp>
        <p:nvSpPr>
          <p:cNvPr id="4" name="Title 3"/>
          <p:cNvSpPr>
            <a:spLocks noGrp="1"/>
          </p:cNvSpPr>
          <p:nvPr>
            <p:ph type="title"/>
          </p:nvPr>
        </p:nvSpPr>
        <p:spPr/>
        <p:txBody>
          <a:bodyPr/>
          <a:lstStyle/>
          <a:p>
            <a:r>
              <a:rPr lang="en-US"/>
              <a:t>Foreign Influence Across the Lifecycle</a:t>
            </a:r>
          </a:p>
        </p:txBody>
      </p:sp>
      <p:sp>
        <p:nvSpPr>
          <p:cNvPr id="5" name="Text Placeholder 4"/>
          <p:cNvSpPr>
            <a:spLocks noGrp="1"/>
          </p:cNvSpPr>
          <p:nvPr>
            <p:ph type="body" sz="quarter" idx="15"/>
          </p:nvPr>
        </p:nvSpPr>
        <p:spPr/>
        <p:txBody>
          <a:bodyPr/>
          <a:lstStyle/>
          <a:p>
            <a:endParaRPr lang="en-US"/>
          </a:p>
        </p:txBody>
      </p:sp>
      <p:graphicFrame>
        <p:nvGraphicFramePr>
          <p:cNvPr id="6" name="Table 5"/>
          <p:cNvGraphicFramePr>
            <a:graphicFrameLocks noGrp="1"/>
          </p:cNvGraphicFramePr>
          <p:nvPr/>
        </p:nvGraphicFramePr>
        <p:xfrm>
          <a:off x="374447" y="1036450"/>
          <a:ext cx="11436800" cy="5057525"/>
        </p:xfrm>
        <a:graphic>
          <a:graphicData uri="http://schemas.openxmlformats.org/drawingml/2006/table">
            <a:tbl>
              <a:tblPr firstRow="1" bandRow="1">
                <a:tableStyleId>{5C22544A-7EE6-4342-B048-85BDC9FD1C3A}</a:tableStyleId>
              </a:tblPr>
              <a:tblGrid>
                <a:gridCol w="2859200">
                  <a:extLst>
                    <a:ext uri="{9D8B030D-6E8A-4147-A177-3AD203B41FA5}">
                      <a16:colId xmlns:a16="http://schemas.microsoft.com/office/drawing/2014/main" val="3848490870"/>
                    </a:ext>
                  </a:extLst>
                </a:gridCol>
                <a:gridCol w="2859200">
                  <a:extLst>
                    <a:ext uri="{9D8B030D-6E8A-4147-A177-3AD203B41FA5}">
                      <a16:colId xmlns:a16="http://schemas.microsoft.com/office/drawing/2014/main" val="2635071952"/>
                    </a:ext>
                  </a:extLst>
                </a:gridCol>
                <a:gridCol w="2859200">
                  <a:extLst>
                    <a:ext uri="{9D8B030D-6E8A-4147-A177-3AD203B41FA5}">
                      <a16:colId xmlns:a16="http://schemas.microsoft.com/office/drawing/2014/main" val="632248216"/>
                    </a:ext>
                  </a:extLst>
                </a:gridCol>
                <a:gridCol w="2859200">
                  <a:extLst>
                    <a:ext uri="{9D8B030D-6E8A-4147-A177-3AD203B41FA5}">
                      <a16:colId xmlns:a16="http://schemas.microsoft.com/office/drawing/2014/main" val="4262146237"/>
                    </a:ext>
                  </a:extLst>
                </a:gridCol>
              </a:tblGrid>
              <a:tr h="853440">
                <a:tc>
                  <a:txBody>
                    <a:bodyPr/>
                    <a:lstStyle/>
                    <a:p>
                      <a:r>
                        <a:rPr lang="en-US" sz="2400"/>
                        <a:t>Proposal</a:t>
                      </a:r>
                    </a:p>
                  </a:txBody>
                  <a:tcPr marL="121920" marR="121920" marT="60960" marB="60960"/>
                </a:tc>
                <a:tc>
                  <a:txBody>
                    <a:bodyPr/>
                    <a:lstStyle/>
                    <a:p>
                      <a:r>
                        <a:rPr lang="en-US" sz="2400"/>
                        <a:t>Just-In-Time</a:t>
                      </a:r>
                    </a:p>
                  </a:txBody>
                  <a:tcPr marL="121920" marR="121920" marT="60960" marB="60960"/>
                </a:tc>
                <a:tc>
                  <a:txBody>
                    <a:bodyPr/>
                    <a:lstStyle/>
                    <a:p>
                      <a:r>
                        <a:rPr lang="en-US" sz="2400"/>
                        <a:t>Award Management</a:t>
                      </a:r>
                    </a:p>
                  </a:txBody>
                  <a:tcPr marL="121920" marR="121920" marT="60960" marB="60960"/>
                </a:tc>
                <a:tc>
                  <a:txBody>
                    <a:bodyPr/>
                    <a:lstStyle/>
                    <a:p>
                      <a:r>
                        <a:rPr lang="en-US" sz="2400"/>
                        <a:t>Annual and Final Reporting</a:t>
                      </a:r>
                    </a:p>
                  </a:txBody>
                  <a:tcPr marL="121920" marR="121920" marT="60960" marB="60960"/>
                </a:tc>
                <a:extLst>
                  <a:ext uri="{0D108BD9-81ED-4DB2-BD59-A6C34878D82A}">
                    <a16:rowId xmlns:a16="http://schemas.microsoft.com/office/drawing/2014/main" val="1055470183"/>
                  </a:ext>
                </a:extLst>
              </a:tr>
              <a:tr h="4204085">
                <a:tc>
                  <a:txBody>
                    <a:bodyPr/>
                    <a:lstStyle/>
                    <a:p>
                      <a:pPr marL="285750" indent="-285750">
                        <a:buFont typeface="Arial" panose="020B0604020202020204" pitchFamily="34" charset="0"/>
                        <a:buChar char="•"/>
                      </a:pPr>
                      <a:r>
                        <a:rPr lang="en-US" sz="2100"/>
                        <a:t>Identify Investigators</a:t>
                      </a:r>
                      <a:r>
                        <a:rPr lang="en-US" sz="2100" baseline="0"/>
                        <a:t> working on proposed research</a:t>
                      </a:r>
                    </a:p>
                    <a:p>
                      <a:pPr marL="285750" indent="-285750">
                        <a:buFont typeface="Arial" panose="020B0604020202020204" pitchFamily="34" charset="0"/>
                        <a:buChar char="•"/>
                      </a:pPr>
                      <a:r>
                        <a:rPr lang="en-US" sz="2100" baseline="0"/>
                        <a:t>Identify if there will be a foreign component</a:t>
                      </a:r>
                      <a:endParaRPr lang="en-US" sz="2100"/>
                    </a:p>
                  </a:txBody>
                  <a:tcPr marL="121920" marR="121920" marT="60960" marB="60960"/>
                </a:tc>
                <a:tc>
                  <a:txBody>
                    <a:bodyPr/>
                    <a:lstStyle/>
                    <a:p>
                      <a:pPr marL="285750" indent="-285750">
                        <a:buFont typeface="Arial" panose="020B0604020202020204" pitchFamily="34" charset="0"/>
                        <a:buChar char="•"/>
                      </a:pPr>
                      <a:r>
                        <a:rPr lang="en-US" sz="2100"/>
                        <a:t>Current</a:t>
                      </a:r>
                      <a:r>
                        <a:rPr lang="en-US" sz="2100" baseline="0"/>
                        <a:t> and Pending support for PIs and Key Personnel</a:t>
                      </a:r>
                    </a:p>
                    <a:p>
                      <a:pPr marL="285750" indent="-285750">
                        <a:buFont typeface="Arial" panose="020B0604020202020204" pitchFamily="34" charset="0"/>
                        <a:buChar char="•"/>
                      </a:pPr>
                      <a:r>
                        <a:rPr lang="en-US" sz="2100" baseline="0"/>
                        <a:t>Identify resources available for their research</a:t>
                      </a:r>
                      <a:endParaRPr lang="en-US" sz="2100"/>
                    </a:p>
                  </a:txBody>
                  <a:tcPr marL="121920" marR="121920" marT="60960" marB="60960"/>
                </a:tc>
                <a:tc>
                  <a:txBody>
                    <a:bodyPr/>
                    <a:lstStyle/>
                    <a:p>
                      <a:pPr marL="285750" indent="-285750">
                        <a:buFont typeface="Arial" panose="020B0604020202020204" pitchFamily="34" charset="0"/>
                        <a:buChar char="•"/>
                      </a:pPr>
                      <a:r>
                        <a:rPr lang="en-US" sz="2100"/>
                        <a:t>Review COI and COC to determine if there are potential</a:t>
                      </a:r>
                      <a:r>
                        <a:rPr lang="en-US" sz="2100" baseline="0"/>
                        <a:t> conflicts</a:t>
                      </a:r>
                    </a:p>
                    <a:p>
                      <a:pPr marL="285750" indent="-285750">
                        <a:buFont typeface="Arial" panose="020B0604020202020204" pitchFamily="34" charset="0"/>
                        <a:buChar char="•"/>
                      </a:pPr>
                      <a:r>
                        <a:rPr lang="en-US" sz="2100" baseline="0"/>
                        <a:t>Monitor Travel Activity</a:t>
                      </a:r>
                    </a:p>
                    <a:p>
                      <a:pPr marL="285750" indent="-285750">
                        <a:buFont typeface="Arial" panose="020B0604020202020204" pitchFamily="34" charset="0"/>
                        <a:buChar char="•"/>
                      </a:pPr>
                      <a:r>
                        <a:rPr lang="en-US" sz="2100" baseline="0"/>
                        <a:t>Request prior approval for foreign components</a:t>
                      </a:r>
                      <a:endParaRPr lang="en-US" sz="2100"/>
                    </a:p>
                  </a:txBody>
                  <a:tcPr marL="121920" marR="121920" marT="60960" marB="60960"/>
                </a:tc>
                <a:tc>
                  <a:txBody>
                    <a:bodyPr/>
                    <a:lstStyle/>
                    <a:p>
                      <a:pPr marL="285750" indent="-285750">
                        <a:buFont typeface="Arial" panose="020B0604020202020204" pitchFamily="34" charset="0"/>
                        <a:buChar char="•"/>
                      </a:pPr>
                      <a:r>
                        <a:rPr lang="en-US" sz="2100"/>
                        <a:t>Update Other Support/Current</a:t>
                      </a:r>
                      <a:r>
                        <a:rPr lang="en-US" sz="2100" baseline="0"/>
                        <a:t> and Pending support</a:t>
                      </a:r>
                    </a:p>
                    <a:p>
                      <a:pPr marL="285750" indent="-285750">
                        <a:buFont typeface="Arial" panose="020B0604020202020204" pitchFamily="34" charset="0"/>
                        <a:buChar char="•"/>
                      </a:pPr>
                      <a:r>
                        <a:rPr lang="en-US" sz="2100" baseline="0"/>
                        <a:t>Identify and report products and publications</a:t>
                      </a:r>
                      <a:endParaRPr lang="en-US" sz="2100"/>
                    </a:p>
                  </a:txBody>
                  <a:tcPr marL="121920" marR="121920" marT="60960" marB="60960"/>
                </a:tc>
                <a:extLst>
                  <a:ext uri="{0D108BD9-81ED-4DB2-BD59-A6C34878D82A}">
                    <a16:rowId xmlns:a16="http://schemas.microsoft.com/office/drawing/2014/main" val="2828600064"/>
                  </a:ext>
                </a:extLst>
              </a:tr>
            </a:tbl>
          </a:graphicData>
        </a:graphic>
      </p:graphicFrame>
    </p:spTree>
    <p:custDataLst>
      <p:tags r:id="rId1"/>
    </p:custDataLst>
    <p:extLst>
      <p:ext uri="{BB962C8B-B14F-4D97-AF65-F5344CB8AC3E}">
        <p14:creationId xmlns:p14="http://schemas.microsoft.com/office/powerpoint/2010/main" val="122698959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ABE511-D6D9-2E43-9AF8-9647DE6D75B6}"/>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CD1014CE-16D1-A54B-A129-E641F2524A4B}"/>
              </a:ext>
            </a:extLst>
          </p:cNvPr>
          <p:cNvSpPr>
            <a:spLocks noGrp="1"/>
          </p:cNvSpPr>
          <p:nvPr>
            <p:ph type="sldNum" sz="quarter" idx="13"/>
          </p:nvPr>
        </p:nvSpPr>
        <p:spPr/>
        <p:txBody>
          <a:bodyPr/>
          <a:lstStyle/>
          <a:p>
            <a:fld id="{7BCC8D0D-EAEC-449D-9161-023DFF90F2E2}" type="slidenum">
              <a:rPr lang="en-US" smtClean="0"/>
              <a:pPr/>
              <a:t>54</a:t>
            </a:fld>
            <a:endParaRPr lang="en-US"/>
          </a:p>
        </p:txBody>
      </p:sp>
      <p:sp>
        <p:nvSpPr>
          <p:cNvPr id="4" name="Title 3">
            <a:extLst>
              <a:ext uri="{FF2B5EF4-FFF2-40B4-BE49-F238E27FC236}">
                <a16:creationId xmlns:a16="http://schemas.microsoft.com/office/drawing/2014/main" id="{799DAB45-D650-F448-A4CE-46CA27114692}"/>
              </a:ext>
            </a:extLst>
          </p:cNvPr>
          <p:cNvSpPr>
            <a:spLocks noGrp="1"/>
          </p:cNvSpPr>
          <p:nvPr>
            <p:ph type="title"/>
          </p:nvPr>
        </p:nvSpPr>
        <p:spPr>
          <a:xfrm>
            <a:off x="508638" y="415258"/>
            <a:ext cx="10850033" cy="696205"/>
          </a:xfrm>
        </p:spPr>
        <p:txBody>
          <a:bodyPr/>
          <a:lstStyle/>
          <a:p>
            <a:r>
              <a:rPr lang="en-US" sz="4267" b="1"/>
              <a:t>Key Contacts for Foreign Influence Questions</a:t>
            </a:r>
            <a:endParaRPr lang="en-US" sz="4267" b="1">
              <a:solidFill>
                <a:srgbClr val="F48024"/>
              </a:solidFill>
            </a:endParaRPr>
          </a:p>
        </p:txBody>
      </p:sp>
      <p:graphicFrame>
        <p:nvGraphicFramePr>
          <p:cNvPr id="5" name="Content Placeholder 4">
            <a:extLst>
              <a:ext uri="{FF2B5EF4-FFF2-40B4-BE49-F238E27FC236}">
                <a16:creationId xmlns:a16="http://schemas.microsoft.com/office/drawing/2014/main" id="{5B8C16C6-F5C2-CF44-A420-92D139B0043F}"/>
              </a:ext>
            </a:extLst>
          </p:cNvPr>
          <p:cNvGraphicFramePr>
            <a:graphicFrameLocks noGrp="1"/>
          </p:cNvGraphicFramePr>
          <p:nvPr>
            <p:ph idx="1"/>
          </p:nvPr>
        </p:nvGraphicFramePr>
        <p:xfrm>
          <a:off x="508638" y="1122662"/>
          <a:ext cx="10850033" cy="5008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4876359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NIH Biosketch and Other Support Updates</a:t>
            </a:r>
          </a:p>
        </p:txBody>
      </p:sp>
      <p:sp>
        <p:nvSpPr>
          <p:cNvPr id="3" name="Slide Number Placeholder 2"/>
          <p:cNvSpPr>
            <a:spLocks noGrp="1"/>
          </p:cNvSpPr>
          <p:nvPr>
            <p:ph type="sldNum" sz="quarter" idx="13"/>
          </p:nvPr>
        </p:nvSpPr>
        <p:spPr/>
        <p:txBody>
          <a:bodyPr/>
          <a:lstStyle/>
          <a:p>
            <a:fld id="{7BCC8D0D-EAEC-449D-9161-023DFF90F2E2}" type="slidenum">
              <a:rPr lang="en-US" smtClean="0"/>
              <a:pPr/>
              <a:t>55</a:t>
            </a:fld>
            <a:endParaRPr lang="en-US"/>
          </a:p>
        </p:txBody>
      </p:sp>
      <p:sp>
        <p:nvSpPr>
          <p:cNvPr id="4" name="Title 3"/>
          <p:cNvSpPr>
            <a:spLocks noGrp="1"/>
          </p:cNvSpPr>
          <p:nvPr>
            <p:ph type="title"/>
          </p:nvPr>
        </p:nvSpPr>
        <p:spPr/>
        <p:txBody>
          <a:bodyPr/>
          <a:lstStyle/>
          <a:p>
            <a:r>
              <a:rPr lang="en-US" dirty="0" err="1"/>
              <a:t>Biosketch</a:t>
            </a:r>
            <a:r>
              <a:rPr lang="en-US" dirty="0"/>
              <a:t> Roles and Responsibilities</a:t>
            </a:r>
          </a:p>
        </p:txBody>
      </p:sp>
      <p:sp>
        <p:nvSpPr>
          <p:cNvPr id="5" name="Text Placeholder 4"/>
          <p:cNvSpPr>
            <a:spLocks noGrp="1"/>
          </p:cNvSpPr>
          <p:nvPr>
            <p:ph type="body" sz="quarter" idx="15"/>
          </p:nvPr>
        </p:nvSpPr>
        <p:spPr/>
        <p:txBody>
          <a:bodyPr/>
          <a:lstStyle/>
          <a:p>
            <a:r>
              <a:rPr lang="en-US">
                <a:hlinkClick r:id="rId3"/>
              </a:rPr>
              <a:t>Service Partnership Agreement</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525304"/>
              </p:ext>
            </p:extLst>
          </p:nvPr>
        </p:nvGraphicFramePr>
        <p:xfrm>
          <a:off x="940126" y="1539106"/>
          <a:ext cx="10227414" cy="4648168"/>
        </p:xfrm>
        <a:graphic>
          <a:graphicData uri="http://schemas.openxmlformats.org/drawingml/2006/table">
            <a:tbl>
              <a:tblPr firstRow="1" bandRow="1">
                <a:tableStyleId>{5C22544A-7EE6-4342-B048-85BDC9FD1C3A}</a:tableStyleId>
              </a:tblPr>
              <a:tblGrid>
                <a:gridCol w="3409138">
                  <a:extLst>
                    <a:ext uri="{9D8B030D-6E8A-4147-A177-3AD203B41FA5}">
                      <a16:colId xmlns:a16="http://schemas.microsoft.com/office/drawing/2014/main" val="2614430981"/>
                    </a:ext>
                  </a:extLst>
                </a:gridCol>
                <a:gridCol w="3409138">
                  <a:extLst>
                    <a:ext uri="{9D8B030D-6E8A-4147-A177-3AD203B41FA5}">
                      <a16:colId xmlns:a16="http://schemas.microsoft.com/office/drawing/2014/main" val="2527770182"/>
                    </a:ext>
                  </a:extLst>
                </a:gridCol>
                <a:gridCol w="3409138">
                  <a:extLst>
                    <a:ext uri="{9D8B030D-6E8A-4147-A177-3AD203B41FA5}">
                      <a16:colId xmlns:a16="http://schemas.microsoft.com/office/drawing/2014/main" val="3682622064"/>
                    </a:ext>
                  </a:extLst>
                </a:gridCol>
              </a:tblGrid>
              <a:tr h="1043924">
                <a:tc>
                  <a:txBody>
                    <a:bodyPr/>
                    <a:lstStyle/>
                    <a:p>
                      <a:r>
                        <a:rPr lang="en-US" sz="2400" dirty="0"/>
                        <a:t>Department</a:t>
                      </a:r>
                      <a:r>
                        <a:rPr lang="en-US" sz="2400" baseline="0" dirty="0"/>
                        <a:t> </a:t>
                      </a:r>
                      <a:endParaRPr lang="en-US" sz="2400" dirty="0"/>
                    </a:p>
                  </a:txBody>
                  <a:tcPr/>
                </a:tc>
                <a:tc>
                  <a:txBody>
                    <a:bodyPr/>
                    <a:lstStyle/>
                    <a:p>
                      <a:r>
                        <a:rPr lang="en-US" sz="2400"/>
                        <a:t>Principal Investigator</a:t>
                      </a:r>
                    </a:p>
                  </a:txBody>
                  <a:tcPr>
                    <a:solidFill>
                      <a:schemeClr val="accent2"/>
                    </a:solidFill>
                  </a:tcPr>
                </a:tc>
                <a:tc>
                  <a:txBody>
                    <a:bodyPr/>
                    <a:lstStyle/>
                    <a:p>
                      <a:r>
                        <a:rPr lang="en-US" sz="2400"/>
                        <a:t>Office</a:t>
                      </a:r>
                      <a:r>
                        <a:rPr lang="en-US" sz="2400" baseline="0"/>
                        <a:t> of Sponsored Research</a:t>
                      </a:r>
                      <a:endParaRPr lang="en-US" sz="2400"/>
                    </a:p>
                  </a:txBody>
                  <a:tcPr>
                    <a:solidFill>
                      <a:schemeClr val="accent3"/>
                    </a:solidFill>
                  </a:tcPr>
                </a:tc>
                <a:extLst>
                  <a:ext uri="{0D108BD9-81ED-4DB2-BD59-A6C34878D82A}">
                    <a16:rowId xmlns:a16="http://schemas.microsoft.com/office/drawing/2014/main" val="2647090426"/>
                  </a:ext>
                </a:extLst>
              </a:tr>
              <a:tr h="1043924">
                <a:tc>
                  <a:txBody>
                    <a:bodyPr/>
                    <a:lstStyle/>
                    <a:p>
                      <a:r>
                        <a:rPr lang="en-US" sz="1800" b="0" i="0" u="none" strike="noStrike" kern="1200" baseline="0" dirty="0">
                          <a:solidFill>
                            <a:schemeClr val="dk1"/>
                          </a:solidFill>
                          <a:latin typeface="+mn-lt"/>
                          <a:ea typeface="+mn-ea"/>
                          <a:cs typeface="+mn-cs"/>
                        </a:rPr>
                        <a:t>Inform and educate PI on PubMed Central Identifiers (PMCID) requirements as part of basic training and onboarding process 	</a:t>
                      </a:r>
                    </a:p>
                    <a:p>
                      <a:endParaRPr lang="en-US" dirty="0"/>
                    </a:p>
                  </a:txBody>
                  <a:tcPr/>
                </a:tc>
                <a:tc>
                  <a:txBody>
                    <a:bodyPr/>
                    <a:lstStyle/>
                    <a:p>
                      <a:r>
                        <a:rPr lang="en-US" dirty="0"/>
                        <a:t>Maintain </a:t>
                      </a:r>
                      <a:r>
                        <a:rPr lang="en-US" dirty="0" err="1"/>
                        <a:t>biosketch</a:t>
                      </a:r>
                      <a:r>
                        <a:rPr lang="en-US" dirty="0"/>
                        <a:t>, updating as appropriate for each proposal. Including adding all positions, scientific appointment and honors. </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Request PubMed Central Identifiers (PMCID) for publications, if applicable 	</a:t>
                      </a:r>
                    </a:p>
                    <a:p>
                      <a:endParaRPr lang="en-US" dirty="0"/>
                    </a:p>
                  </a:txBody>
                  <a:tcPr>
                    <a:solidFill>
                      <a:schemeClr val="accent2">
                        <a:lumMod val="20000"/>
                        <a:lumOff val="80000"/>
                      </a:schemeClr>
                    </a:solidFill>
                  </a:tcPr>
                </a:tc>
                <a:tc>
                  <a:txBody>
                    <a:bodyPr/>
                    <a:lstStyle/>
                    <a:p>
                      <a:r>
                        <a:rPr lang="en-US" dirty="0"/>
                        <a:t>Provide guidance regarding </a:t>
                      </a:r>
                      <a:r>
                        <a:rPr lang="en-US" dirty="0" err="1"/>
                        <a:t>Biosketch</a:t>
                      </a:r>
                      <a:r>
                        <a:rPr lang="en-US" dirty="0"/>
                        <a:t> Instruction.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Request PubMed Central Identifiers (PMCID) for publications, if applicable 	</a:t>
                      </a:r>
                    </a:p>
                    <a:p>
                      <a:endParaRPr lang="en-US" dirty="0"/>
                    </a:p>
                  </a:txBody>
                  <a:tcPr>
                    <a:solidFill>
                      <a:schemeClr val="accent3">
                        <a:lumMod val="20000"/>
                        <a:lumOff val="80000"/>
                      </a:schemeClr>
                    </a:solidFill>
                  </a:tcPr>
                </a:tc>
                <a:extLst>
                  <a:ext uri="{0D108BD9-81ED-4DB2-BD59-A6C34878D82A}">
                    <a16:rowId xmlns:a16="http://schemas.microsoft.com/office/drawing/2014/main" val="189858068"/>
                  </a:ext>
                </a:extLst>
              </a:tr>
              <a:tr h="1043924">
                <a:tc>
                  <a:txBody>
                    <a:bodyPr/>
                    <a:lstStyle/>
                    <a:p>
                      <a:r>
                        <a:rPr lang="en-US" dirty="0"/>
                        <a:t>Provide research support information if requested by PI</a:t>
                      </a:r>
                    </a:p>
                  </a:txBody>
                  <a:tcPr/>
                </a:tc>
                <a:tc>
                  <a:txBody>
                    <a:bodyPr/>
                    <a:lstStyle/>
                    <a:p>
                      <a:r>
                        <a:rPr lang="en-US" dirty="0"/>
                        <a:t>Determine which research support to highlight for each proposal</a:t>
                      </a:r>
                    </a:p>
                  </a:txBody>
                  <a:tcPr>
                    <a:solidFill>
                      <a:schemeClr val="accent2">
                        <a:lumMod val="20000"/>
                        <a:lumOff val="80000"/>
                      </a:schemeClr>
                    </a:solidFill>
                  </a:tcPr>
                </a:tc>
                <a:tc>
                  <a:txBody>
                    <a:bodyPr/>
                    <a:lstStyle/>
                    <a:p>
                      <a:r>
                        <a:rPr lang="en-US" dirty="0"/>
                        <a:t>Review formatting and adherence to sponsor guidelines</a:t>
                      </a:r>
                    </a:p>
                  </a:txBody>
                  <a:tcPr>
                    <a:solidFill>
                      <a:schemeClr val="accent3">
                        <a:lumMod val="20000"/>
                        <a:lumOff val="80000"/>
                      </a:schemeClr>
                    </a:solidFill>
                  </a:tcPr>
                </a:tc>
                <a:extLst>
                  <a:ext uri="{0D108BD9-81ED-4DB2-BD59-A6C34878D82A}">
                    <a16:rowId xmlns:a16="http://schemas.microsoft.com/office/drawing/2014/main" val="1381999188"/>
                  </a:ext>
                </a:extLst>
              </a:tr>
            </a:tbl>
          </a:graphicData>
        </a:graphic>
      </p:graphicFrame>
    </p:spTree>
    <p:custDataLst>
      <p:tags r:id="rId1"/>
    </p:custDataLst>
    <p:extLst>
      <p:ext uri="{BB962C8B-B14F-4D97-AF65-F5344CB8AC3E}">
        <p14:creationId xmlns:p14="http://schemas.microsoft.com/office/powerpoint/2010/main" val="96983273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NIH Biosketch and Other Support Updates</a:t>
            </a:r>
          </a:p>
        </p:txBody>
      </p:sp>
      <p:sp>
        <p:nvSpPr>
          <p:cNvPr id="3" name="Slide Number Placeholder 2"/>
          <p:cNvSpPr>
            <a:spLocks noGrp="1"/>
          </p:cNvSpPr>
          <p:nvPr>
            <p:ph type="sldNum" sz="quarter" idx="13"/>
          </p:nvPr>
        </p:nvSpPr>
        <p:spPr/>
        <p:txBody>
          <a:bodyPr/>
          <a:lstStyle/>
          <a:p>
            <a:fld id="{7BCC8D0D-EAEC-449D-9161-023DFF90F2E2}" type="slidenum">
              <a:rPr lang="en-US" smtClean="0"/>
              <a:pPr/>
              <a:t>56</a:t>
            </a:fld>
            <a:endParaRPr lang="en-US"/>
          </a:p>
        </p:txBody>
      </p:sp>
      <p:sp>
        <p:nvSpPr>
          <p:cNvPr id="4" name="Title 3"/>
          <p:cNvSpPr>
            <a:spLocks noGrp="1"/>
          </p:cNvSpPr>
          <p:nvPr>
            <p:ph type="title"/>
          </p:nvPr>
        </p:nvSpPr>
        <p:spPr/>
        <p:txBody>
          <a:bodyPr/>
          <a:lstStyle/>
          <a:p>
            <a:r>
              <a:rPr lang="en-US"/>
              <a:t>Other Support Roles and Responsibilities</a:t>
            </a:r>
          </a:p>
        </p:txBody>
      </p:sp>
      <p:sp>
        <p:nvSpPr>
          <p:cNvPr id="5" name="Text Placeholder 4"/>
          <p:cNvSpPr>
            <a:spLocks noGrp="1"/>
          </p:cNvSpPr>
          <p:nvPr>
            <p:ph type="body" sz="quarter" idx="15"/>
          </p:nvPr>
        </p:nvSpPr>
        <p:spPr/>
        <p:txBody>
          <a:bodyPr/>
          <a:lstStyle/>
          <a:p>
            <a:r>
              <a:rPr lang="en-US">
                <a:hlinkClick r:id="rId4"/>
              </a:rPr>
              <a:t>Service Partnership Agreement</a:t>
            </a:r>
            <a:endParaRPr lang="en-US"/>
          </a:p>
        </p:txBody>
      </p:sp>
      <p:graphicFrame>
        <p:nvGraphicFramePr>
          <p:cNvPr id="7" name="Content Placeholder 6"/>
          <p:cNvGraphicFramePr>
            <a:graphicFrameLocks noGrp="1"/>
          </p:cNvGraphicFramePr>
          <p:nvPr>
            <p:ph idx="1"/>
          </p:nvPr>
        </p:nvGraphicFramePr>
        <p:xfrm>
          <a:off x="940126" y="1539106"/>
          <a:ext cx="10227414" cy="4175696"/>
        </p:xfrm>
        <a:graphic>
          <a:graphicData uri="http://schemas.openxmlformats.org/drawingml/2006/table">
            <a:tbl>
              <a:tblPr firstRow="1" bandRow="1">
                <a:tableStyleId>{5C22544A-7EE6-4342-B048-85BDC9FD1C3A}</a:tableStyleId>
              </a:tblPr>
              <a:tblGrid>
                <a:gridCol w="3409138">
                  <a:extLst>
                    <a:ext uri="{9D8B030D-6E8A-4147-A177-3AD203B41FA5}">
                      <a16:colId xmlns:a16="http://schemas.microsoft.com/office/drawing/2014/main" val="2614430981"/>
                    </a:ext>
                  </a:extLst>
                </a:gridCol>
                <a:gridCol w="3409138">
                  <a:extLst>
                    <a:ext uri="{9D8B030D-6E8A-4147-A177-3AD203B41FA5}">
                      <a16:colId xmlns:a16="http://schemas.microsoft.com/office/drawing/2014/main" val="2527770182"/>
                    </a:ext>
                  </a:extLst>
                </a:gridCol>
                <a:gridCol w="3409138">
                  <a:extLst>
                    <a:ext uri="{9D8B030D-6E8A-4147-A177-3AD203B41FA5}">
                      <a16:colId xmlns:a16="http://schemas.microsoft.com/office/drawing/2014/main" val="3682622064"/>
                    </a:ext>
                  </a:extLst>
                </a:gridCol>
              </a:tblGrid>
              <a:tr h="1043924">
                <a:tc>
                  <a:txBody>
                    <a:bodyPr/>
                    <a:lstStyle/>
                    <a:p>
                      <a:r>
                        <a:rPr lang="en-US" sz="2400"/>
                        <a:t>Department</a:t>
                      </a:r>
                      <a:r>
                        <a:rPr lang="en-US" sz="2400" baseline="0"/>
                        <a:t> </a:t>
                      </a:r>
                      <a:endParaRPr lang="en-US" sz="2400"/>
                    </a:p>
                  </a:txBody>
                  <a:tcPr/>
                </a:tc>
                <a:tc>
                  <a:txBody>
                    <a:bodyPr/>
                    <a:lstStyle/>
                    <a:p>
                      <a:r>
                        <a:rPr lang="en-US" sz="2400"/>
                        <a:t>Principal Investigator</a:t>
                      </a:r>
                    </a:p>
                  </a:txBody>
                  <a:tcPr>
                    <a:solidFill>
                      <a:schemeClr val="accent2"/>
                    </a:solidFill>
                  </a:tcPr>
                </a:tc>
                <a:tc>
                  <a:txBody>
                    <a:bodyPr/>
                    <a:lstStyle/>
                    <a:p>
                      <a:r>
                        <a:rPr lang="en-US" sz="2400"/>
                        <a:t>Office</a:t>
                      </a:r>
                      <a:r>
                        <a:rPr lang="en-US" sz="2400" baseline="0"/>
                        <a:t> of Sponsored Research</a:t>
                      </a:r>
                      <a:endParaRPr lang="en-US" sz="2400"/>
                    </a:p>
                  </a:txBody>
                  <a:tcPr>
                    <a:solidFill>
                      <a:schemeClr val="accent3"/>
                    </a:solidFill>
                  </a:tcPr>
                </a:tc>
                <a:extLst>
                  <a:ext uri="{0D108BD9-81ED-4DB2-BD59-A6C34878D82A}">
                    <a16:rowId xmlns:a16="http://schemas.microsoft.com/office/drawing/2014/main" val="2647090426"/>
                  </a:ext>
                </a:extLst>
              </a:tr>
              <a:tr h="1043924">
                <a:tc>
                  <a:txBody>
                    <a:bodyPr/>
                    <a:lstStyle/>
                    <a:p>
                      <a:r>
                        <a:rPr lang="en-US"/>
                        <a:t>Maintain</a:t>
                      </a:r>
                      <a:r>
                        <a:rPr lang="en-US" baseline="0"/>
                        <a:t> Other Support Page</a:t>
                      </a:r>
                      <a:endParaRPr lang="en-US"/>
                    </a:p>
                  </a:txBody>
                  <a:tcPr/>
                </a:tc>
                <a:tc>
                  <a:txBody>
                    <a:bodyPr/>
                    <a:lstStyle/>
                    <a:p>
                      <a:r>
                        <a:rPr lang="en-US"/>
                        <a:t>Provide major aims</a:t>
                      </a:r>
                    </a:p>
                  </a:txBody>
                  <a:tcPr>
                    <a:solidFill>
                      <a:schemeClr val="accent2">
                        <a:lumMod val="20000"/>
                        <a:lumOff val="80000"/>
                      </a:schemeClr>
                    </a:solidFill>
                  </a:tcPr>
                </a:tc>
                <a:tc>
                  <a:txBody>
                    <a:bodyPr/>
                    <a:lstStyle/>
                    <a:p>
                      <a:r>
                        <a:rPr lang="en-US"/>
                        <a:t>Provide guidance regarding Other Support Instruction</a:t>
                      </a:r>
                    </a:p>
                  </a:txBody>
                  <a:tcPr>
                    <a:solidFill>
                      <a:schemeClr val="accent3">
                        <a:lumMod val="20000"/>
                        <a:lumOff val="80000"/>
                      </a:schemeClr>
                    </a:solidFill>
                  </a:tcPr>
                </a:tc>
                <a:extLst>
                  <a:ext uri="{0D108BD9-81ED-4DB2-BD59-A6C34878D82A}">
                    <a16:rowId xmlns:a16="http://schemas.microsoft.com/office/drawing/2014/main" val="189858068"/>
                  </a:ext>
                </a:extLst>
              </a:tr>
              <a:tr h="1043924">
                <a:tc>
                  <a:txBody>
                    <a:bodyPr/>
                    <a:lstStyle/>
                    <a:p>
                      <a:r>
                        <a:rPr lang="en-US"/>
                        <a:t>Calculate</a:t>
                      </a:r>
                      <a:r>
                        <a:rPr lang="en-US" baseline="0"/>
                        <a:t> effort and Costs for each award listed and review for effort overlap</a:t>
                      </a:r>
                      <a:endParaRPr lang="en-US"/>
                    </a:p>
                  </a:txBody>
                  <a:tcPr/>
                </a:tc>
                <a:tc>
                  <a:txBody>
                    <a:bodyPr/>
                    <a:lstStyle/>
                    <a:p>
                      <a:r>
                        <a:rPr lang="en-US"/>
                        <a:t>Review Other Support content to verify</a:t>
                      </a:r>
                      <a:r>
                        <a:rPr lang="en-US" baseline="0"/>
                        <a:t> support is accurate and identify scientific overlap</a:t>
                      </a:r>
                      <a:r>
                        <a:rPr lang="en-US"/>
                        <a:t> </a:t>
                      </a:r>
                    </a:p>
                  </a:txBody>
                  <a:tcPr>
                    <a:solidFill>
                      <a:schemeClr val="accent2">
                        <a:lumMod val="20000"/>
                        <a:lumOff val="80000"/>
                      </a:schemeClr>
                    </a:solidFill>
                  </a:tcPr>
                </a:tc>
                <a:tc>
                  <a:txBody>
                    <a:bodyPr/>
                    <a:lstStyle/>
                    <a:p>
                      <a:r>
                        <a:rPr lang="en-US"/>
                        <a:t>After proposal</a:t>
                      </a:r>
                      <a:r>
                        <a:rPr lang="en-US" baseline="0"/>
                        <a:t> submitted provided Pending support information</a:t>
                      </a:r>
                      <a:endParaRPr lang="en-US"/>
                    </a:p>
                  </a:txBody>
                  <a:tcPr>
                    <a:solidFill>
                      <a:schemeClr val="accent3">
                        <a:lumMod val="20000"/>
                        <a:lumOff val="80000"/>
                      </a:schemeClr>
                    </a:solidFill>
                  </a:tcPr>
                </a:tc>
                <a:extLst>
                  <a:ext uri="{0D108BD9-81ED-4DB2-BD59-A6C34878D82A}">
                    <a16:rowId xmlns:a16="http://schemas.microsoft.com/office/drawing/2014/main" val="1381999188"/>
                  </a:ext>
                </a:extLst>
              </a:tr>
              <a:tr h="1043924">
                <a:tc>
                  <a:txBody>
                    <a:bodyPr/>
                    <a:lstStyle/>
                    <a:p>
                      <a:r>
                        <a:rPr lang="en-US" baseline="0"/>
                        <a:t>Work with PI to complete overlap statement and to obtain signature</a:t>
                      </a:r>
                      <a:endParaRPr lang="en-US"/>
                    </a:p>
                  </a:txBody>
                  <a:tcPr/>
                </a:tc>
                <a:tc>
                  <a:txBody>
                    <a:bodyPr/>
                    <a:lstStyle/>
                    <a:p>
                      <a:r>
                        <a:rPr lang="en-US"/>
                        <a:t>Sign Other Support Page</a:t>
                      </a:r>
                    </a:p>
                  </a:txBody>
                  <a:tcPr>
                    <a:solidFill>
                      <a:schemeClr val="accent2">
                        <a:lumMod val="20000"/>
                        <a:lumOff val="80000"/>
                      </a:schemeClr>
                    </a:solidFill>
                  </a:tcPr>
                </a:tc>
                <a:tc>
                  <a:txBody>
                    <a:bodyPr/>
                    <a:lstStyle/>
                    <a:p>
                      <a:r>
                        <a:rPr lang="en-US"/>
                        <a:t>Format other support info Sponsor-specific</a:t>
                      </a:r>
                      <a:r>
                        <a:rPr lang="en-US" baseline="0"/>
                        <a:t> guidelines and submit to the Sponsor</a:t>
                      </a:r>
                      <a:endParaRPr lang="en-US"/>
                    </a:p>
                  </a:txBody>
                  <a:tcPr>
                    <a:solidFill>
                      <a:schemeClr val="accent3">
                        <a:lumMod val="20000"/>
                        <a:lumOff val="80000"/>
                      </a:schemeClr>
                    </a:solidFill>
                  </a:tcPr>
                </a:tc>
                <a:extLst>
                  <a:ext uri="{0D108BD9-81ED-4DB2-BD59-A6C34878D82A}">
                    <a16:rowId xmlns:a16="http://schemas.microsoft.com/office/drawing/2014/main" val="697411561"/>
                  </a:ext>
                </a:extLst>
              </a:tr>
            </a:tbl>
          </a:graphicData>
        </a:graphic>
      </p:graphicFrame>
    </p:spTree>
    <p:custDataLst>
      <p:tags r:id="rId1"/>
    </p:custDataLst>
    <p:extLst>
      <p:ext uri="{BB962C8B-B14F-4D97-AF65-F5344CB8AC3E}">
        <p14:creationId xmlns:p14="http://schemas.microsoft.com/office/powerpoint/2010/main" val="4576026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74B97DD-21B4-434A-8ED5-91B085D52010}"/>
              </a:ext>
            </a:extLst>
          </p:cNvPr>
          <p:cNvSpPr>
            <a:spLocks noGrp="1"/>
          </p:cNvSpPr>
          <p:nvPr>
            <p:ph type="ftr" sz="quarter" idx="11"/>
          </p:nvPr>
        </p:nvSpPr>
        <p:spPr/>
        <p:txBody>
          <a:bodyPr/>
          <a:lstStyle/>
          <a:p>
            <a:r>
              <a:rPr lang="en-US"/>
              <a:t>NIH Biosketch and Other Support Updates</a:t>
            </a:r>
          </a:p>
        </p:txBody>
      </p:sp>
      <p:sp>
        <p:nvSpPr>
          <p:cNvPr id="7" name="Slide Number Placeholder 6">
            <a:extLst>
              <a:ext uri="{FF2B5EF4-FFF2-40B4-BE49-F238E27FC236}">
                <a16:creationId xmlns:a16="http://schemas.microsoft.com/office/drawing/2014/main" id="{3E52088A-F05D-4248-AD1B-74C2BD8AF28B}"/>
              </a:ext>
            </a:extLst>
          </p:cNvPr>
          <p:cNvSpPr>
            <a:spLocks noGrp="1"/>
          </p:cNvSpPr>
          <p:nvPr>
            <p:ph type="sldNum" sz="quarter" idx="12"/>
          </p:nvPr>
        </p:nvSpPr>
        <p:spPr/>
        <p:txBody>
          <a:bodyPr/>
          <a:lstStyle/>
          <a:p>
            <a:fld id="{7BCC8D0D-EAEC-449D-9161-023DFF90F2E2}" type="slidenum">
              <a:rPr lang="en-US" smtClean="0"/>
              <a:pPr/>
              <a:t>6</a:t>
            </a:fld>
            <a:endParaRPr lang="en-US"/>
          </a:p>
        </p:txBody>
      </p:sp>
      <p:sp>
        <p:nvSpPr>
          <p:cNvPr id="8" name="Title 7">
            <a:extLst>
              <a:ext uri="{FF2B5EF4-FFF2-40B4-BE49-F238E27FC236}">
                <a16:creationId xmlns:a16="http://schemas.microsoft.com/office/drawing/2014/main" id="{D36F1A60-66E5-499E-979F-C479489ED128}"/>
              </a:ext>
            </a:extLst>
          </p:cNvPr>
          <p:cNvSpPr>
            <a:spLocks noGrp="1"/>
          </p:cNvSpPr>
          <p:nvPr>
            <p:ph type="title"/>
          </p:nvPr>
        </p:nvSpPr>
        <p:spPr/>
        <p:txBody>
          <a:bodyPr/>
          <a:lstStyle/>
          <a:p>
            <a:r>
              <a:rPr lang="en-US"/>
              <a:t>Biographical Sketch</a:t>
            </a:r>
          </a:p>
        </p:txBody>
      </p:sp>
    </p:spTree>
    <p:custDataLst>
      <p:tags r:id="rId1"/>
    </p:custDataLst>
    <p:extLst>
      <p:ext uri="{BB962C8B-B14F-4D97-AF65-F5344CB8AC3E}">
        <p14:creationId xmlns:p14="http://schemas.microsoft.com/office/powerpoint/2010/main" val="10812749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C9025-D865-4061-B2C6-E9B73DF3552D}"/>
              </a:ext>
            </a:extLst>
          </p:cNvPr>
          <p:cNvSpPr>
            <a:spLocks noGrp="1"/>
          </p:cNvSpPr>
          <p:nvPr>
            <p:ph type="title"/>
          </p:nvPr>
        </p:nvSpPr>
        <p:spPr/>
        <p:txBody>
          <a:bodyPr/>
          <a:lstStyle/>
          <a:p>
            <a:r>
              <a:rPr lang="en-US"/>
              <a:t>Biographical Sketch Key Changes</a:t>
            </a:r>
          </a:p>
        </p:txBody>
      </p:sp>
      <p:sp>
        <p:nvSpPr>
          <p:cNvPr id="6" name="Text Placeholder 5">
            <a:extLst>
              <a:ext uri="{FF2B5EF4-FFF2-40B4-BE49-F238E27FC236}">
                <a16:creationId xmlns:a16="http://schemas.microsoft.com/office/drawing/2014/main" id="{1EBD256D-D09F-4507-B36B-63D1C3B29684}"/>
              </a:ext>
            </a:extLst>
          </p:cNvPr>
          <p:cNvSpPr>
            <a:spLocks noGrp="1"/>
          </p:cNvSpPr>
          <p:nvPr>
            <p:ph type="body" sz="quarter" idx="15"/>
          </p:nvPr>
        </p:nvSpPr>
        <p:spPr/>
        <p:txBody>
          <a:bodyPr/>
          <a:lstStyle/>
          <a:p>
            <a:endParaRPr lang="en-US"/>
          </a:p>
        </p:txBody>
      </p:sp>
      <p:sp>
        <p:nvSpPr>
          <p:cNvPr id="8" name="Footer Placeholder 7">
            <a:extLst>
              <a:ext uri="{FF2B5EF4-FFF2-40B4-BE49-F238E27FC236}">
                <a16:creationId xmlns:a16="http://schemas.microsoft.com/office/drawing/2014/main" id="{60854C92-85F2-4113-B8F7-AC7140B8DAE7}"/>
              </a:ext>
            </a:extLst>
          </p:cNvPr>
          <p:cNvSpPr>
            <a:spLocks noGrp="1"/>
          </p:cNvSpPr>
          <p:nvPr>
            <p:ph type="ftr" sz="quarter" idx="12"/>
          </p:nvPr>
        </p:nvSpPr>
        <p:spPr/>
        <p:txBody>
          <a:bodyPr/>
          <a:lstStyle/>
          <a:p>
            <a:r>
              <a:rPr lang="en-US"/>
              <a:t>NIH Biosketch and Other Support Updates</a:t>
            </a:r>
          </a:p>
        </p:txBody>
      </p:sp>
      <p:sp>
        <p:nvSpPr>
          <p:cNvPr id="9" name="Slide Number Placeholder 8">
            <a:extLst>
              <a:ext uri="{FF2B5EF4-FFF2-40B4-BE49-F238E27FC236}">
                <a16:creationId xmlns:a16="http://schemas.microsoft.com/office/drawing/2014/main" id="{4D9420CA-2D97-4173-89A3-BB2B94F83465}"/>
              </a:ext>
            </a:extLst>
          </p:cNvPr>
          <p:cNvSpPr>
            <a:spLocks noGrp="1"/>
          </p:cNvSpPr>
          <p:nvPr>
            <p:ph type="sldNum" sz="quarter" idx="13"/>
          </p:nvPr>
        </p:nvSpPr>
        <p:spPr/>
        <p:txBody>
          <a:bodyPr/>
          <a:lstStyle/>
          <a:p>
            <a:fld id="{7BCC8D0D-EAEC-449D-9161-023DFF90F2E2}" type="slidenum">
              <a:rPr lang="en-US" smtClean="0"/>
              <a:pPr/>
              <a:t>7</a:t>
            </a:fld>
            <a:endParaRPr lang="en-US"/>
          </a:p>
        </p:txBody>
      </p:sp>
      <p:sp>
        <p:nvSpPr>
          <p:cNvPr id="18" name="Block Arc 17">
            <a:extLst>
              <a:ext uri="{FF2B5EF4-FFF2-40B4-BE49-F238E27FC236}">
                <a16:creationId xmlns:a16="http://schemas.microsoft.com/office/drawing/2014/main" id="{39E2EEA9-47EC-4F6C-B22D-B42EA1DA0098}"/>
              </a:ext>
            </a:extLst>
          </p:cNvPr>
          <p:cNvSpPr/>
          <p:nvPr/>
        </p:nvSpPr>
        <p:spPr>
          <a:xfrm>
            <a:off x="-4439770" y="903548"/>
            <a:ext cx="6007637" cy="6007637"/>
          </a:xfrm>
          <a:prstGeom prst="blockArc">
            <a:avLst>
              <a:gd name="adj1" fmla="val 18900000"/>
              <a:gd name="adj2" fmla="val 2700000"/>
              <a:gd name="adj3" fmla="val 360"/>
            </a:avLst>
          </a:prstGeom>
          <a:solidFill>
            <a:schemeClr val="tx1"/>
          </a:solidFill>
          <a:ln>
            <a:solidFill>
              <a:schemeClr val="tx1"/>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32E4F8FF-F6F9-4B05-A67F-00DA8BDA7456}"/>
              </a:ext>
            </a:extLst>
          </p:cNvPr>
          <p:cNvSpPr/>
          <p:nvPr/>
        </p:nvSpPr>
        <p:spPr>
          <a:xfrm>
            <a:off x="1026088" y="1955181"/>
            <a:ext cx="10410503" cy="557920"/>
          </a:xfrm>
          <a:custGeom>
            <a:avLst/>
            <a:gdLst>
              <a:gd name="connsiteX0" fmla="*/ 0 w 10410503"/>
              <a:gd name="connsiteY0" fmla="*/ 0 h 557920"/>
              <a:gd name="connsiteX1" fmla="*/ 10410503 w 10410503"/>
              <a:gd name="connsiteY1" fmla="*/ 0 h 557920"/>
              <a:gd name="connsiteX2" fmla="*/ 10410503 w 10410503"/>
              <a:gd name="connsiteY2" fmla="*/ 557920 h 557920"/>
              <a:gd name="connsiteX3" fmla="*/ 0 w 10410503"/>
              <a:gd name="connsiteY3" fmla="*/ 557920 h 557920"/>
              <a:gd name="connsiteX4" fmla="*/ 0 w 10410503"/>
              <a:gd name="connsiteY4" fmla="*/ 0 h 55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503" h="557920">
                <a:moveTo>
                  <a:pt x="0" y="0"/>
                </a:moveTo>
                <a:lnTo>
                  <a:pt x="10410503" y="0"/>
                </a:lnTo>
                <a:lnTo>
                  <a:pt x="10410503" y="557920"/>
                </a:lnTo>
                <a:lnTo>
                  <a:pt x="0" y="557920"/>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42849"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Section B: ‘Position and Honors’ renamed to ‘Position, Scientific Appointments and Honors’</a:t>
            </a:r>
          </a:p>
        </p:txBody>
      </p:sp>
      <p:sp>
        <p:nvSpPr>
          <p:cNvPr id="20" name="Oval 19">
            <a:extLst>
              <a:ext uri="{FF2B5EF4-FFF2-40B4-BE49-F238E27FC236}">
                <a16:creationId xmlns:a16="http://schemas.microsoft.com/office/drawing/2014/main" id="{7687CBB2-B50F-467A-AD88-ADBA38EE6028}"/>
              </a:ext>
            </a:extLst>
          </p:cNvPr>
          <p:cNvSpPr/>
          <p:nvPr/>
        </p:nvSpPr>
        <p:spPr>
          <a:xfrm>
            <a:off x="677388" y="1885441"/>
            <a:ext cx="697400" cy="697400"/>
          </a:xfrm>
          <a:prstGeom prst="ellipse">
            <a:avLst/>
          </a:prstGeom>
          <a:solidFill>
            <a:schemeClr val="bg1"/>
          </a:solidFill>
          <a:ln>
            <a:solidFill>
              <a:schemeClr val="accent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363A04DF-F1DC-4596-BBF1-DCCCEA5D3EAD}"/>
              </a:ext>
            </a:extLst>
          </p:cNvPr>
          <p:cNvSpPr/>
          <p:nvPr/>
        </p:nvSpPr>
        <p:spPr>
          <a:xfrm>
            <a:off x="1425877" y="2791794"/>
            <a:ext cx="10010714" cy="557920"/>
          </a:xfrm>
          <a:custGeom>
            <a:avLst/>
            <a:gdLst>
              <a:gd name="connsiteX0" fmla="*/ 0 w 10010714"/>
              <a:gd name="connsiteY0" fmla="*/ 0 h 557920"/>
              <a:gd name="connsiteX1" fmla="*/ 10010714 w 10010714"/>
              <a:gd name="connsiteY1" fmla="*/ 0 h 557920"/>
              <a:gd name="connsiteX2" fmla="*/ 10010714 w 10010714"/>
              <a:gd name="connsiteY2" fmla="*/ 557920 h 557920"/>
              <a:gd name="connsiteX3" fmla="*/ 0 w 10010714"/>
              <a:gd name="connsiteY3" fmla="*/ 557920 h 557920"/>
              <a:gd name="connsiteX4" fmla="*/ 0 w 10010714"/>
              <a:gd name="connsiteY4" fmla="*/ 0 h 55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714" h="557920">
                <a:moveTo>
                  <a:pt x="0" y="0"/>
                </a:moveTo>
                <a:lnTo>
                  <a:pt x="10010714" y="0"/>
                </a:lnTo>
                <a:lnTo>
                  <a:pt x="10010714" y="557920"/>
                </a:lnTo>
                <a:lnTo>
                  <a:pt x="0" y="557920"/>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42849"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Non-Fellowship Biosketch, Section D has been removed</a:t>
            </a:r>
          </a:p>
        </p:txBody>
      </p:sp>
      <p:sp>
        <p:nvSpPr>
          <p:cNvPr id="22" name="Oval 21">
            <a:extLst>
              <a:ext uri="{FF2B5EF4-FFF2-40B4-BE49-F238E27FC236}">
                <a16:creationId xmlns:a16="http://schemas.microsoft.com/office/drawing/2014/main" id="{03B4125E-386E-49E7-A062-9F589EB10A77}"/>
              </a:ext>
            </a:extLst>
          </p:cNvPr>
          <p:cNvSpPr/>
          <p:nvPr/>
        </p:nvSpPr>
        <p:spPr>
          <a:xfrm>
            <a:off x="1077177" y="2722053"/>
            <a:ext cx="697400" cy="697400"/>
          </a:xfrm>
          <a:prstGeom prst="ellipse">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2EADD46B-2332-4D3D-8F52-E2A9AFEF2F29}"/>
              </a:ext>
            </a:extLst>
          </p:cNvPr>
          <p:cNvSpPr/>
          <p:nvPr/>
        </p:nvSpPr>
        <p:spPr>
          <a:xfrm>
            <a:off x="1548581" y="3628406"/>
            <a:ext cx="9888011" cy="557920"/>
          </a:xfrm>
          <a:custGeom>
            <a:avLst/>
            <a:gdLst>
              <a:gd name="connsiteX0" fmla="*/ 0 w 9888011"/>
              <a:gd name="connsiteY0" fmla="*/ 0 h 557920"/>
              <a:gd name="connsiteX1" fmla="*/ 9888011 w 9888011"/>
              <a:gd name="connsiteY1" fmla="*/ 0 h 557920"/>
              <a:gd name="connsiteX2" fmla="*/ 9888011 w 9888011"/>
              <a:gd name="connsiteY2" fmla="*/ 557920 h 557920"/>
              <a:gd name="connsiteX3" fmla="*/ 0 w 9888011"/>
              <a:gd name="connsiteY3" fmla="*/ 557920 h 557920"/>
              <a:gd name="connsiteX4" fmla="*/ 0 w 9888011"/>
              <a:gd name="connsiteY4" fmla="*/ 0 h 55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8011" h="557920">
                <a:moveTo>
                  <a:pt x="0" y="0"/>
                </a:moveTo>
                <a:lnTo>
                  <a:pt x="9888011" y="0"/>
                </a:lnTo>
                <a:lnTo>
                  <a:pt x="9888011" y="557920"/>
                </a:lnTo>
                <a:lnTo>
                  <a:pt x="0" y="557920"/>
                </a:lnTo>
                <a:lnTo>
                  <a:pt x="0" y="0"/>
                </a:lnTo>
                <a:close/>
              </a:path>
            </a:pathLst>
          </a:custGeom>
          <a:solidFill>
            <a:schemeClr val="accent3"/>
          </a:solidFill>
          <a:ln>
            <a:solidFill>
              <a:schemeClr val="accent3"/>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442849"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Fellowship Biosketch, Section D renamed Scholastic Performance</a:t>
            </a:r>
          </a:p>
        </p:txBody>
      </p:sp>
      <p:sp>
        <p:nvSpPr>
          <p:cNvPr id="24" name="Oval 23">
            <a:extLst>
              <a:ext uri="{FF2B5EF4-FFF2-40B4-BE49-F238E27FC236}">
                <a16:creationId xmlns:a16="http://schemas.microsoft.com/office/drawing/2014/main" id="{1C22352A-06FC-4A3C-B791-9D2D3B9C80B6}"/>
              </a:ext>
            </a:extLst>
          </p:cNvPr>
          <p:cNvSpPr/>
          <p:nvPr/>
        </p:nvSpPr>
        <p:spPr>
          <a:xfrm>
            <a:off x="1199880" y="3558666"/>
            <a:ext cx="697400" cy="697400"/>
          </a:xfrm>
          <a:prstGeom prst="ellipse">
            <a:avLst/>
          </a:prstGeom>
          <a:ln>
            <a:solidFill>
              <a:schemeClr val="accent3"/>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892BD872-54D2-4FC3-9185-AEC12007094C}"/>
              </a:ext>
            </a:extLst>
          </p:cNvPr>
          <p:cNvSpPr/>
          <p:nvPr/>
        </p:nvSpPr>
        <p:spPr>
          <a:xfrm>
            <a:off x="1425877" y="4465018"/>
            <a:ext cx="10010714" cy="557920"/>
          </a:xfrm>
          <a:custGeom>
            <a:avLst/>
            <a:gdLst>
              <a:gd name="connsiteX0" fmla="*/ 0 w 10010714"/>
              <a:gd name="connsiteY0" fmla="*/ 0 h 557920"/>
              <a:gd name="connsiteX1" fmla="*/ 10010714 w 10010714"/>
              <a:gd name="connsiteY1" fmla="*/ 0 h 557920"/>
              <a:gd name="connsiteX2" fmla="*/ 10010714 w 10010714"/>
              <a:gd name="connsiteY2" fmla="*/ 557920 h 557920"/>
              <a:gd name="connsiteX3" fmla="*/ 0 w 10010714"/>
              <a:gd name="connsiteY3" fmla="*/ 557920 h 557920"/>
              <a:gd name="connsiteX4" fmla="*/ 0 w 10010714"/>
              <a:gd name="connsiteY4" fmla="*/ 0 h 55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714" h="557920">
                <a:moveTo>
                  <a:pt x="0" y="0"/>
                </a:moveTo>
                <a:lnTo>
                  <a:pt x="10010714" y="0"/>
                </a:lnTo>
                <a:lnTo>
                  <a:pt x="10010714" y="557920"/>
                </a:lnTo>
                <a:lnTo>
                  <a:pt x="0" y="557920"/>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42849"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Ongoing and completed research (past 3 years) within Section A</a:t>
            </a:r>
          </a:p>
        </p:txBody>
      </p:sp>
      <p:sp>
        <p:nvSpPr>
          <p:cNvPr id="26" name="Oval 25">
            <a:extLst>
              <a:ext uri="{FF2B5EF4-FFF2-40B4-BE49-F238E27FC236}">
                <a16:creationId xmlns:a16="http://schemas.microsoft.com/office/drawing/2014/main" id="{3C4BD0EC-57B1-4ABF-8742-42A42E4E5C57}"/>
              </a:ext>
            </a:extLst>
          </p:cNvPr>
          <p:cNvSpPr/>
          <p:nvPr/>
        </p:nvSpPr>
        <p:spPr>
          <a:xfrm>
            <a:off x="1077177" y="4395278"/>
            <a:ext cx="697400" cy="697400"/>
          </a:xfrm>
          <a:prstGeom prst="ellipse">
            <a:avLst/>
          </a:pr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D476C78D-8074-47BC-9711-EE9F6FA2B421}"/>
              </a:ext>
            </a:extLst>
          </p:cNvPr>
          <p:cNvSpPr/>
          <p:nvPr/>
        </p:nvSpPr>
        <p:spPr>
          <a:xfrm>
            <a:off x="1026088" y="5301631"/>
            <a:ext cx="10410503" cy="557920"/>
          </a:xfrm>
          <a:custGeom>
            <a:avLst/>
            <a:gdLst>
              <a:gd name="connsiteX0" fmla="*/ 0 w 10410503"/>
              <a:gd name="connsiteY0" fmla="*/ 0 h 557920"/>
              <a:gd name="connsiteX1" fmla="*/ 10410503 w 10410503"/>
              <a:gd name="connsiteY1" fmla="*/ 0 h 557920"/>
              <a:gd name="connsiteX2" fmla="*/ 10410503 w 10410503"/>
              <a:gd name="connsiteY2" fmla="*/ 557920 h 557920"/>
              <a:gd name="connsiteX3" fmla="*/ 0 w 10410503"/>
              <a:gd name="connsiteY3" fmla="*/ 557920 h 557920"/>
              <a:gd name="connsiteX4" fmla="*/ 0 w 10410503"/>
              <a:gd name="connsiteY4" fmla="*/ 0 h 55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503" h="557920">
                <a:moveTo>
                  <a:pt x="0" y="0"/>
                </a:moveTo>
                <a:lnTo>
                  <a:pt x="10410503" y="0"/>
                </a:lnTo>
                <a:lnTo>
                  <a:pt x="10410503" y="557920"/>
                </a:lnTo>
                <a:lnTo>
                  <a:pt x="0" y="55792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42849"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Updated Biosketch format available in </a:t>
            </a:r>
            <a:r>
              <a:rPr lang="en-US" sz="1900" kern="1200" err="1"/>
              <a:t>SciENcv</a:t>
            </a:r>
            <a:endParaRPr lang="en-US" sz="1900" kern="1200"/>
          </a:p>
        </p:txBody>
      </p:sp>
      <p:sp>
        <p:nvSpPr>
          <p:cNvPr id="28" name="Oval 27">
            <a:extLst>
              <a:ext uri="{FF2B5EF4-FFF2-40B4-BE49-F238E27FC236}">
                <a16:creationId xmlns:a16="http://schemas.microsoft.com/office/drawing/2014/main" id="{97E0DD26-9E12-41EC-B1C7-9B632F98D2BA}"/>
              </a:ext>
            </a:extLst>
          </p:cNvPr>
          <p:cNvSpPr/>
          <p:nvPr/>
        </p:nvSpPr>
        <p:spPr>
          <a:xfrm>
            <a:off x="677388" y="5231891"/>
            <a:ext cx="697400" cy="69740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25851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F79F97-19F3-4282-9C7B-FE1A32856A67}"/>
              </a:ext>
            </a:extLst>
          </p:cNvPr>
          <p:cNvSpPr>
            <a:spLocks noGrp="1"/>
          </p:cNvSpPr>
          <p:nvPr>
            <p:ph type="title"/>
          </p:nvPr>
        </p:nvSpPr>
        <p:spPr>
          <a:xfrm>
            <a:off x="877825" y="433998"/>
            <a:ext cx="10773833" cy="995659"/>
          </a:xfrm>
          <a:solidFill>
            <a:schemeClr val="accent1"/>
          </a:solidFill>
        </p:spPr>
        <p:txBody>
          <a:bodyPr wrap="square" anchor="t">
            <a:noAutofit/>
          </a:bodyPr>
          <a:lstStyle/>
          <a:p>
            <a:r>
              <a:rPr lang="en-US">
                <a:solidFill>
                  <a:schemeClr val="bg2"/>
                </a:solidFill>
              </a:rPr>
              <a:t>Section B: ‘Position and Honors’ Renamed to ‘Position, Scientific Appointments and Honors</a:t>
            </a:r>
          </a:p>
        </p:txBody>
      </p:sp>
      <p:pic>
        <p:nvPicPr>
          <p:cNvPr id="5" name="Content Placeholder 4">
            <a:extLst>
              <a:ext uri="{FF2B5EF4-FFF2-40B4-BE49-F238E27FC236}">
                <a16:creationId xmlns:a16="http://schemas.microsoft.com/office/drawing/2014/main" id="{D7E95943-8BA1-412C-B300-07026C917425}"/>
              </a:ext>
            </a:extLst>
          </p:cNvPr>
          <p:cNvPicPr>
            <a:picLocks noGrp="1" noChangeAspect="1"/>
          </p:cNvPicPr>
          <p:nvPr>
            <p:ph idx="1"/>
          </p:nvPr>
        </p:nvPicPr>
        <p:blipFill rotWithShape="1">
          <a:blip r:embed="rId4"/>
          <a:srcRect r="46454"/>
          <a:stretch/>
        </p:blipFill>
        <p:spPr>
          <a:xfrm>
            <a:off x="330897" y="1750365"/>
            <a:ext cx="5835305" cy="3677977"/>
          </a:xfrm>
          <a:prstGeom prst="rect">
            <a:avLst/>
          </a:prstGeom>
          <a:noFill/>
        </p:spPr>
      </p:pic>
      <p:sp>
        <p:nvSpPr>
          <p:cNvPr id="12" name="Content Placeholder 4">
            <a:extLst>
              <a:ext uri="{FF2B5EF4-FFF2-40B4-BE49-F238E27FC236}">
                <a16:creationId xmlns:a16="http://schemas.microsoft.com/office/drawing/2014/main" id="{3B18B7A8-849A-4A07-9FE9-A4CD91B9BA25}"/>
              </a:ext>
            </a:extLst>
          </p:cNvPr>
          <p:cNvSpPr>
            <a:spLocks noGrp="1"/>
          </p:cNvSpPr>
          <p:nvPr>
            <p:ph idx="11"/>
          </p:nvPr>
        </p:nvSpPr>
        <p:spPr>
          <a:xfrm>
            <a:off x="6510170" y="1556703"/>
            <a:ext cx="5350932" cy="4408668"/>
          </a:xfrm>
        </p:spPr>
        <p:txBody>
          <a:bodyPr/>
          <a:lstStyle/>
          <a:p>
            <a:r>
              <a:rPr lang="en-US" sz="2400">
                <a:latin typeface="Arial" pitchFamily="34" charset="0"/>
                <a:cs typeface="Arial" pitchFamily="34" charset="0"/>
              </a:rPr>
              <a:t>All positions and scientific appointments both </a:t>
            </a:r>
            <a:r>
              <a:rPr lang="en-US" sz="2400" b="1">
                <a:latin typeface="Arial" pitchFamily="34" charset="0"/>
                <a:cs typeface="Arial" pitchFamily="34" charset="0"/>
              </a:rPr>
              <a:t>domestic and foreign, including affiliations with foreign entities or governments</a:t>
            </a:r>
            <a:r>
              <a:rPr lang="en-US" sz="2400">
                <a:latin typeface="Arial" pitchFamily="34" charset="0"/>
                <a:cs typeface="Arial" pitchFamily="34" charset="0"/>
              </a:rPr>
              <a:t>.</a:t>
            </a:r>
          </a:p>
          <a:p>
            <a:r>
              <a:rPr lang="en-US" sz="2400">
                <a:latin typeface="Arial" pitchFamily="34" charset="0"/>
                <a:cs typeface="Arial" pitchFamily="34" charset="0"/>
              </a:rPr>
              <a:t>Includes titled academic, professional, or institutional appointments </a:t>
            </a:r>
          </a:p>
          <a:p>
            <a:pPr lvl="1"/>
            <a:r>
              <a:rPr lang="en-US" sz="2200">
                <a:latin typeface="Arial" pitchFamily="34" charset="0"/>
                <a:cs typeface="Arial" pitchFamily="34" charset="0"/>
              </a:rPr>
              <a:t>whether or not remuneration is received, and </a:t>
            </a:r>
          </a:p>
          <a:p>
            <a:pPr lvl="1"/>
            <a:r>
              <a:rPr lang="en-US" sz="2200">
                <a:latin typeface="Arial" pitchFamily="34" charset="0"/>
                <a:cs typeface="Arial" pitchFamily="34" charset="0"/>
              </a:rPr>
              <a:t>whether full-time, part-time, or voluntary (including adjunct, visiting, or honorary)</a:t>
            </a:r>
            <a:endParaRPr lang="en-US"/>
          </a:p>
        </p:txBody>
      </p:sp>
      <p:sp>
        <p:nvSpPr>
          <p:cNvPr id="2" name="Footer Placeholder 1">
            <a:extLst>
              <a:ext uri="{FF2B5EF4-FFF2-40B4-BE49-F238E27FC236}">
                <a16:creationId xmlns:a16="http://schemas.microsoft.com/office/drawing/2014/main" id="{82B2EE16-8B53-4AD5-88BF-4AC49CC54126}"/>
              </a:ext>
            </a:extLst>
          </p:cNvPr>
          <p:cNvSpPr>
            <a:spLocks noGrp="1"/>
          </p:cNvSpPr>
          <p:nvPr>
            <p:ph type="ftr" sz="quarter" idx="3"/>
          </p:nvPr>
        </p:nvSpPr>
        <p:spPr>
          <a:xfrm>
            <a:off x="972215" y="6470128"/>
            <a:ext cx="5747876" cy="137980"/>
          </a:xfrm>
        </p:spPr>
        <p:txBody>
          <a:bodyPr wrap="square" anchor="b">
            <a:normAutofit/>
          </a:bodyPr>
          <a:lstStyle/>
          <a:p>
            <a:pPr>
              <a:spcAft>
                <a:spcPts val="600"/>
              </a:spcAft>
            </a:pPr>
            <a:r>
              <a:rPr lang="en-US"/>
              <a:t>NIH Biosketch and Other Support Updates</a:t>
            </a:r>
          </a:p>
        </p:txBody>
      </p:sp>
      <p:sp>
        <p:nvSpPr>
          <p:cNvPr id="3" name="Slide Number Placeholder 2">
            <a:extLst>
              <a:ext uri="{FF2B5EF4-FFF2-40B4-BE49-F238E27FC236}">
                <a16:creationId xmlns:a16="http://schemas.microsoft.com/office/drawing/2014/main" id="{6097840F-6F52-40A7-BD01-C01A24FEE61C}"/>
              </a:ext>
            </a:extLst>
          </p:cNvPr>
          <p:cNvSpPr>
            <a:spLocks noGrp="1"/>
          </p:cNvSpPr>
          <p:nvPr>
            <p:ph type="sldNum" sz="quarter" idx="4"/>
          </p:nvPr>
        </p:nvSpPr>
        <p:spPr>
          <a:xfrm>
            <a:off x="477346" y="6453504"/>
            <a:ext cx="328081" cy="155233"/>
          </a:xfrm>
        </p:spPr>
        <p:txBody>
          <a:bodyPr wrap="square" anchor="b">
            <a:normAutofit/>
          </a:bodyPr>
          <a:lstStyle/>
          <a:p>
            <a:pPr>
              <a:spcAft>
                <a:spcPts val="600"/>
              </a:spcAft>
            </a:pPr>
            <a:fld id="{7BCC8D0D-EAEC-449D-9161-023DFF90F2E2}" type="slidenum">
              <a:rPr lang="en-US" smtClean="0"/>
              <a:pPr>
                <a:spcAft>
                  <a:spcPts val="600"/>
                </a:spcAft>
              </a:pPr>
              <a:t>8</a:t>
            </a:fld>
            <a:endParaRPr lang="en-US"/>
          </a:p>
        </p:txBody>
      </p:sp>
    </p:spTree>
    <p:custDataLst>
      <p:tags r:id="rId1"/>
    </p:custDataLst>
    <p:extLst>
      <p:ext uri="{BB962C8B-B14F-4D97-AF65-F5344CB8AC3E}">
        <p14:creationId xmlns:p14="http://schemas.microsoft.com/office/powerpoint/2010/main" val="2511358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B9F5C2-79AF-4F0E-BFDD-0D59A4F37448}"/>
              </a:ext>
            </a:extLst>
          </p:cNvPr>
          <p:cNvSpPr>
            <a:spLocks noGrp="1"/>
          </p:cNvSpPr>
          <p:nvPr>
            <p:ph type="ftr" sz="quarter" idx="12"/>
          </p:nvPr>
        </p:nvSpPr>
        <p:spPr/>
        <p:txBody>
          <a:bodyPr/>
          <a:lstStyle/>
          <a:p>
            <a:r>
              <a:rPr lang="en-US"/>
              <a:t>NIH Biosketch and Other Support Updates</a:t>
            </a:r>
          </a:p>
        </p:txBody>
      </p:sp>
      <p:sp>
        <p:nvSpPr>
          <p:cNvPr id="3" name="Slide Number Placeholder 2">
            <a:extLst>
              <a:ext uri="{FF2B5EF4-FFF2-40B4-BE49-F238E27FC236}">
                <a16:creationId xmlns:a16="http://schemas.microsoft.com/office/drawing/2014/main" id="{E2BAE810-0D50-495C-9799-DD60647DA401}"/>
              </a:ext>
            </a:extLst>
          </p:cNvPr>
          <p:cNvSpPr>
            <a:spLocks noGrp="1"/>
          </p:cNvSpPr>
          <p:nvPr>
            <p:ph type="sldNum" sz="quarter" idx="13"/>
          </p:nvPr>
        </p:nvSpPr>
        <p:spPr/>
        <p:txBody>
          <a:bodyPr/>
          <a:lstStyle/>
          <a:p>
            <a:fld id="{7BCC8D0D-EAEC-449D-9161-023DFF90F2E2}" type="slidenum">
              <a:rPr lang="en-US" smtClean="0"/>
              <a:pPr/>
              <a:t>9</a:t>
            </a:fld>
            <a:endParaRPr lang="en-US"/>
          </a:p>
        </p:txBody>
      </p:sp>
      <p:sp>
        <p:nvSpPr>
          <p:cNvPr id="4" name="Title 3">
            <a:extLst>
              <a:ext uri="{FF2B5EF4-FFF2-40B4-BE49-F238E27FC236}">
                <a16:creationId xmlns:a16="http://schemas.microsoft.com/office/drawing/2014/main" id="{4E6D8DBA-1D4C-4FC1-866A-EB7AB792CB3F}"/>
              </a:ext>
            </a:extLst>
          </p:cNvPr>
          <p:cNvSpPr>
            <a:spLocks noGrp="1"/>
          </p:cNvSpPr>
          <p:nvPr>
            <p:ph type="title"/>
          </p:nvPr>
        </p:nvSpPr>
        <p:spPr>
          <a:solidFill>
            <a:schemeClr val="accent2"/>
          </a:solidFill>
        </p:spPr>
        <p:txBody>
          <a:bodyPr/>
          <a:lstStyle/>
          <a:p>
            <a:r>
              <a:rPr lang="en-US">
                <a:solidFill>
                  <a:schemeClr val="bg2"/>
                </a:solidFill>
              </a:rPr>
              <a:t>Non-Fellowship Biosketch, Section D has been removed</a:t>
            </a:r>
          </a:p>
        </p:txBody>
      </p:sp>
      <p:sp>
        <p:nvSpPr>
          <p:cNvPr id="5" name="Text Placeholder 4">
            <a:extLst>
              <a:ext uri="{FF2B5EF4-FFF2-40B4-BE49-F238E27FC236}">
                <a16:creationId xmlns:a16="http://schemas.microsoft.com/office/drawing/2014/main" id="{531D16F8-D121-46A0-8A27-863D4A5D7A94}"/>
              </a:ext>
            </a:extLst>
          </p:cNvPr>
          <p:cNvSpPr>
            <a:spLocks noGrp="1"/>
          </p:cNvSpPr>
          <p:nvPr>
            <p:ph type="body" sz="quarter" idx="15"/>
          </p:nvPr>
        </p:nvSpPr>
        <p:spPr>
          <a:xfrm>
            <a:off x="609603" y="1096987"/>
            <a:ext cx="10893285" cy="446529"/>
          </a:xfrm>
          <a:solidFill>
            <a:schemeClr val="accent3"/>
          </a:solidFill>
        </p:spPr>
        <p:txBody>
          <a:bodyPr/>
          <a:lstStyle/>
          <a:p>
            <a:r>
              <a:rPr lang="en-US">
                <a:solidFill>
                  <a:schemeClr val="bg2"/>
                </a:solidFill>
              </a:rPr>
              <a:t>Fellowship Biosketch: Section D. Scholastic Performance </a:t>
            </a:r>
          </a:p>
        </p:txBody>
      </p:sp>
      <p:pic>
        <p:nvPicPr>
          <p:cNvPr id="7" name="Picture 6">
            <a:extLst>
              <a:ext uri="{FF2B5EF4-FFF2-40B4-BE49-F238E27FC236}">
                <a16:creationId xmlns:a16="http://schemas.microsoft.com/office/drawing/2014/main" id="{413218DB-0AD0-4B61-80C5-253D62ADA569}"/>
              </a:ext>
            </a:extLst>
          </p:cNvPr>
          <p:cNvPicPr>
            <a:picLocks noChangeAspect="1"/>
          </p:cNvPicPr>
          <p:nvPr/>
        </p:nvPicPr>
        <p:blipFill rotWithShape="1">
          <a:blip r:embed="rId4"/>
          <a:srcRect l="3800" r="7415"/>
          <a:stretch/>
        </p:blipFill>
        <p:spPr>
          <a:xfrm>
            <a:off x="690893" y="1778869"/>
            <a:ext cx="10219190" cy="3537266"/>
          </a:xfrm>
          <a:prstGeom prst="rect">
            <a:avLst/>
          </a:prstGeom>
        </p:spPr>
      </p:pic>
    </p:spTree>
    <p:custDataLst>
      <p:tags r:id="rId1"/>
    </p:custDataLst>
    <p:extLst>
      <p:ext uri="{BB962C8B-B14F-4D97-AF65-F5344CB8AC3E}">
        <p14:creationId xmlns:p14="http://schemas.microsoft.com/office/powerpoint/2010/main" val="3105281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402"/>
  <p:tag name="ARTICULATE_USED_LAYOUT" val="1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D139DF5B43354AABBD0A2E5FBD7A04" ma:contentTypeVersion="9" ma:contentTypeDescription="Create a new document." ma:contentTypeScope="" ma:versionID="1c7550480049cb95492b7097c5af4acd">
  <xsd:schema xmlns:xsd="http://www.w3.org/2001/XMLSchema" xmlns:xs="http://www.w3.org/2001/XMLSchema" xmlns:p="http://schemas.microsoft.com/office/2006/metadata/properties" xmlns:ns2="84576df1-a815-4e56-a1e4-e70d28e449aa" targetNamespace="http://schemas.microsoft.com/office/2006/metadata/properties" ma:root="true" ma:fieldsID="40bc941c5ac53e2c12aeea61a06ad91b" ns2:_="">
    <xsd:import namespace="84576df1-a815-4e56-a1e4-e70d28e44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76df1-a815-4e56-a1e4-e70d28e44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8DB2A-A2BB-49B9-B517-04CB45F2482A}">
  <ds:schemaRef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0038c2d2-b1ee-4799-b70c-a8fe79da3e88"/>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00710BED-941C-4992-A355-78909DB0E8C3}"/>
</file>

<file path=docProps/app.xml><?xml version="1.0" encoding="utf-8"?>
<Properties xmlns="http://schemas.openxmlformats.org/officeDocument/2006/extended-properties" xmlns:vt="http://schemas.openxmlformats.org/officeDocument/2006/docPropsVTypes">
  <Template/>
  <TotalTime>1972</TotalTime>
  <Words>6921</Words>
  <Application>Microsoft Office PowerPoint</Application>
  <PresentationFormat>Widescreen</PresentationFormat>
  <Paragraphs>724</Paragraphs>
  <Slides>56</Slides>
  <Notes>46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.AppleSystemUIFont</vt:lpstr>
      <vt:lpstr>Arial</vt:lpstr>
      <vt:lpstr>Garamond</vt:lpstr>
      <vt:lpstr>Lobster Two</vt:lpstr>
      <vt:lpstr>Wingdings</vt:lpstr>
      <vt:lpstr>UCSF PPT Template-Blue</vt:lpstr>
      <vt:lpstr>UCSF PPT Template-Blue Bar</vt:lpstr>
      <vt:lpstr>UCSF Contemporary</vt:lpstr>
      <vt:lpstr>NIH Biosketch and Other Support Updates</vt:lpstr>
      <vt:lpstr>Housekeeping</vt:lpstr>
      <vt:lpstr>PowerPoint Presentation</vt:lpstr>
      <vt:lpstr>NOT-OD-21-073</vt:lpstr>
      <vt:lpstr>NOT-OD-21-073</vt:lpstr>
      <vt:lpstr>Biographical Sketch</vt:lpstr>
      <vt:lpstr>Biographical Sketch Key Changes</vt:lpstr>
      <vt:lpstr>Section B: ‘Position and Honors’ Renamed to ‘Position, Scientific Appointments and Honors</vt:lpstr>
      <vt:lpstr>Non-Fellowship Biosketch, Section D has been removed</vt:lpstr>
      <vt:lpstr>Ongoing and Completed Research (past 3 years) Within Section A</vt:lpstr>
      <vt:lpstr>Updated Biosketch Format Available in SciENcv</vt:lpstr>
      <vt:lpstr>Updated Biosketch Format Available in SciENcv</vt:lpstr>
      <vt:lpstr>Updated Biosketch Format Available in SciENcv</vt:lpstr>
      <vt:lpstr>Updated Biosketch Format Available in SciENcv</vt:lpstr>
      <vt:lpstr>Poll #1 </vt:lpstr>
      <vt:lpstr>Poll #2</vt:lpstr>
      <vt:lpstr>Poll #3</vt:lpstr>
      <vt:lpstr>Biosketch Resources</vt:lpstr>
      <vt:lpstr>Other Support</vt:lpstr>
      <vt:lpstr>NIH Other Support</vt:lpstr>
      <vt:lpstr>NIH Other Support</vt:lpstr>
      <vt:lpstr>NIH Other Support</vt:lpstr>
      <vt:lpstr>NIH Other Support</vt:lpstr>
      <vt:lpstr>NIH Foreign Components</vt:lpstr>
      <vt:lpstr>NIH Other Support Key Changes</vt:lpstr>
      <vt:lpstr>Project/Proposal Section – New Format Page</vt:lpstr>
      <vt:lpstr>Project/Proposal Section – Sample </vt:lpstr>
      <vt:lpstr>Project/Proposal Section – Example Subproject</vt:lpstr>
      <vt:lpstr>Project/Proposal Section – Example Subcontract</vt:lpstr>
      <vt:lpstr>In-Kind Contribution Section</vt:lpstr>
      <vt:lpstr>In-Kind Contribution Section</vt:lpstr>
      <vt:lpstr>In-Kind Contribution Section – New Format Page</vt:lpstr>
      <vt:lpstr>In-Kind Contribution Section – Samples</vt:lpstr>
      <vt:lpstr>Supporting Documentation Foreign Support/Appointments</vt:lpstr>
      <vt:lpstr>Signature of each PD/PI and Senior Key Personnel</vt:lpstr>
      <vt:lpstr>Signature of each PD/PI and Senior Key Personnel</vt:lpstr>
      <vt:lpstr>NIH Other Support</vt:lpstr>
      <vt:lpstr>Poll #4 </vt:lpstr>
      <vt:lpstr>Poll #5</vt:lpstr>
      <vt:lpstr>Poll #6</vt:lpstr>
      <vt:lpstr>Example of In-Kind </vt:lpstr>
      <vt:lpstr>Poll #7</vt:lpstr>
      <vt:lpstr>Poll #8 </vt:lpstr>
      <vt:lpstr>Poll #9</vt:lpstr>
      <vt:lpstr>Poll #10</vt:lpstr>
      <vt:lpstr>Submit Updated Other Support if Undisclosed Support is Discovered</vt:lpstr>
      <vt:lpstr>Updated Other Support Format Available in SciENcv?</vt:lpstr>
      <vt:lpstr>FAQs</vt:lpstr>
      <vt:lpstr>Other Support Resources</vt:lpstr>
      <vt:lpstr>PowerPoint Presentation</vt:lpstr>
      <vt:lpstr>PowerPoint Presentation</vt:lpstr>
      <vt:lpstr>Extra Slides</vt:lpstr>
      <vt:lpstr>Foreign Influence Across the Lifecycle</vt:lpstr>
      <vt:lpstr>Key Contacts for Foreign Influence Questions</vt:lpstr>
      <vt:lpstr>Biosketch Roles and Responsibilities</vt:lpstr>
      <vt:lpstr>Other Support Roles and Responsibilities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Biosketch and Other Support Updates</dc:title>
  <dc:subject/>
  <dc:creator>Dunn, Catherine</dc:creator>
  <dc:description/>
  <cp:lastModifiedBy>Obelleiro, Kassie M</cp:lastModifiedBy>
  <cp:revision>3</cp:revision>
  <cp:lastPrinted>1601-01-01T00:00:00Z</cp:lastPrinted>
  <dcterms:created xsi:type="dcterms:W3CDTF">2021-04-15T17:22:09Z</dcterms:created>
  <dcterms:modified xsi:type="dcterms:W3CDTF">2021-05-12T20:17:23Z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60730978-E6D0-4B8D-9861-9ACDA4E0D2D0</vt:lpwstr>
  </property>
  <property fmtid="{D5CDD505-2E9C-101B-9397-08002B2CF9AE}" pid="3" name="ArticulatePath">
    <vt:lpwstr>https://ucsfonline.sharepoint.com/sites/TrainingTeam-OtherSupport/Shared Documents/Other Support/Biosketch_OtherSupport_Campus_April2021</vt:lpwstr>
  </property>
  <property fmtid="{D5CDD505-2E9C-101B-9397-08002B2CF9AE}" pid="4" name="ContentTypeId">
    <vt:lpwstr>0x010100BBD139DF5B43354AABBD0A2E5FBD7A04</vt:lpwstr>
  </property>
</Properties>
</file>